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51"/>
  </p:notesMasterIdLst>
  <p:sldIdLst>
    <p:sldId id="256" r:id="rId2"/>
    <p:sldId id="439" r:id="rId3"/>
    <p:sldId id="440" r:id="rId4"/>
    <p:sldId id="441" r:id="rId5"/>
    <p:sldId id="372" r:id="rId6"/>
    <p:sldId id="477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376" r:id="rId15"/>
    <p:sldId id="438" r:id="rId16"/>
    <p:sldId id="373" r:id="rId17"/>
    <p:sldId id="374" r:id="rId18"/>
    <p:sldId id="375" r:id="rId19"/>
    <p:sldId id="476" r:id="rId20"/>
    <p:sldId id="457" r:id="rId21"/>
    <p:sldId id="458" r:id="rId22"/>
    <p:sldId id="459" r:id="rId23"/>
    <p:sldId id="460" r:id="rId24"/>
    <p:sldId id="461" r:id="rId25"/>
    <p:sldId id="478" r:id="rId26"/>
    <p:sldId id="462" r:id="rId27"/>
    <p:sldId id="463" r:id="rId28"/>
    <p:sldId id="464" r:id="rId29"/>
    <p:sldId id="465" r:id="rId30"/>
    <p:sldId id="466" r:id="rId31"/>
    <p:sldId id="467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56" r:id="rId41"/>
    <p:sldId id="449" r:id="rId42"/>
    <p:sldId id="435" r:id="rId43"/>
    <p:sldId id="450" r:id="rId44"/>
    <p:sldId id="436" r:id="rId45"/>
    <p:sldId id="451" r:id="rId46"/>
    <p:sldId id="452" r:id="rId47"/>
    <p:sldId id="453" r:id="rId48"/>
    <p:sldId id="454" r:id="rId49"/>
    <p:sldId id="455" r:id="rId50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B5A63F0-9F71-49D1-BA2F-BDEDC5B6F133}">
          <p14:sldIdLst>
            <p14:sldId id="256"/>
            <p14:sldId id="439"/>
            <p14:sldId id="440"/>
            <p14:sldId id="441"/>
            <p14:sldId id="372"/>
            <p14:sldId id="477"/>
            <p14:sldId id="442"/>
            <p14:sldId id="443"/>
            <p14:sldId id="444"/>
            <p14:sldId id="445"/>
            <p14:sldId id="446"/>
            <p14:sldId id="447"/>
            <p14:sldId id="448"/>
            <p14:sldId id="376"/>
            <p14:sldId id="438"/>
            <p14:sldId id="373"/>
            <p14:sldId id="374"/>
            <p14:sldId id="375"/>
            <p14:sldId id="476"/>
            <p14:sldId id="457"/>
            <p14:sldId id="458"/>
            <p14:sldId id="459"/>
            <p14:sldId id="460"/>
            <p14:sldId id="461"/>
            <p14:sldId id="478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56"/>
            <p14:sldId id="449"/>
            <p14:sldId id="435"/>
            <p14:sldId id="450"/>
            <p14:sldId id="436"/>
            <p14:sldId id="451"/>
            <p14:sldId id="452"/>
            <p14:sldId id="453"/>
            <p14:sldId id="454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94">
          <p15:clr>
            <a:srgbClr val="A4A3A4"/>
          </p15:clr>
        </p15:guide>
        <p15:guide id="2" pos="38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E79"/>
    <a:srgbClr val="363F4A"/>
    <a:srgbClr val="606060"/>
    <a:srgbClr val="4372C4"/>
    <a:srgbClr val="FCC800"/>
    <a:srgbClr val="20AEE5"/>
    <a:srgbClr val="133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93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226" y="72"/>
      </p:cViewPr>
      <p:guideLst>
        <p:guide orient="horz" pos="3694"/>
        <p:guide pos="3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86B7-561B-4B81-AFE2-A0E4D3854DC1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E9879-C13A-48B2-B4FD-216FB6A5C0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632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298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58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632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716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199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5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991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333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83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761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257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293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87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823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899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55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5485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481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697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481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54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36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826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0373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891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871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5177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388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8678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2282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804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75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 rot="10800000" flipH="1">
            <a:off x="9703559" y="5065180"/>
            <a:ext cx="3020116" cy="2147079"/>
            <a:chOff x="2074" y="-2"/>
            <a:chExt cx="4082" cy="2902"/>
          </a:xfrm>
          <a:gradFill>
            <a:gsLst>
              <a:gs pos="0">
                <a:srgbClr val="363F4A"/>
              </a:gs>
              <a:gs pos="97101">
                <a:srgbClr val="20AEE5"/>
              </a:gs>
              <a:gs pos="73000">
                <a:srgbClr val="0070C0"/>
              </a:gs>
            </a:gsLst>
            <a:lin ang="10800000" scaled="0"/>
          </a:gradFill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 userDrawn="1"/>
        </p:nvGrpSpPr>
        <p:grpSpPr>
          <a:xfrm>
            <a:off x="649221" y="611737"/>
            <a:ext cx="3170252" cy="553089"/>
            <a:chOff x="1551004" y="4350583"/>
            <a:chExt cx="3170665" cy="552961"/>
          </a:xfrm>
        </p:grpSpPr>
        <p:sp>
          <p:nvSpPr>
            <p:cNvPr id="57" name="矩形 65"/>
            <p:cNvSpPr>
              <a:spLocks noChangeArrowheads="1"/>
            </p:cNvSpPr>
            <p:nvPr/>
          </p:nvSpPr>
          <p:spPr bwMode="auto">
            <a:xfrm>
              <a:off x="1551004" y="4350583"/>
              <a:ext cx="25442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2000" spc="3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点击此处添加标题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551004" y="4657323"/>
              <a:ext cx="31706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000" b="0" spc="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http://www.rapidppt.com</a:t>
              </a:r>
              <a:endParaRPr lang="zh-CN" altLang="en-US" sz="1000" b="0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-5324" y="31817"/>
            <a:ext cx="730155" cy="743122"/>
            <a:chOff x="-5326" y="31810"/>
            <a:chExt cx="730250" cy="742950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0" name="Freeform 40"/>
            <p:cNvSpPr/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41"/>
            <p:cNvSpPr/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 userDrawn="1"/>
        </p:nvGrpSpPr>
        <p:grpSpPr>
          <a:xfrm>
            <a:off x="-5324" y="184254"/>
            <a:ext cx="1323803" cy="743123"/>
            <a:chOff x="-5326" y="184210"/>
            <a:chExt cx="1323975" cy="74295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3" name="Freeform 42"/>
            <p:cNvSpPr/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Oval 43"/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 userDrawn="1"/>
        </p:nvGrpSpPr>
        <p:grpSpPr>
          <a:xfrm>
            <a:off x="-5324" y="371622"/>
            <a:ext cx="3166651" cy="73359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6" name="Freeform 44"/>
            <p:cNvSpPr/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45"/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 userDrawn="1"/>
        </p:nvGrpSpPr>
        <p:grpSpPr>
          <a:xfrm>
            <a:off x="-5324" y="482772"/>
            <a:ext cx="1679357" cy="809812"/>
            <a:chOff x="-5326" y="482660"/>
            <a:chExt cx="1679576" cy="8096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9" name="Freeform 46"/>
            <p:cNvSpPr/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 userDrawn="1"/>
        </p:nvGrpSpPr>
        <p:grpSpPr>
          <a:xfrm>
            <a:off x="-5324" y="822577"/>
            <a:ext cx="646029" cy="660554"/>
            <a:chOff x="-5326" y="822385"/>
            <a:chExt cx="646113" cy="66040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72" name="Freeform 48"/>
            <p:cNvSpPr/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49"/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4035B-198E-4135-B73A-0A3C47135CB8}" type="datetimeFigureOut">
              <a:rPr lang="zh-CN" altLang="en-US" smtClean="0"/>
              <a:t>2021/7/11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4.sv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file:///C:\Users\28274\AppData\Local\Temp\wps\INetCache\b90495ffc09b54675714b7314c95fc5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6.png"/><Relationship Id="rId7" Type="http://schemas.openxmlformats.org/officeDocument/2006/relationships/image" Target="file:///C:\Users\28274\AppData\Local\Temp\wps\INetCache\ddbc8b411f2826511cf8bf2778499cc0" TargetMode="External"/><Relationship Id="rId12" Type="http://schemas.openxmlformats.org/officeDocument/2006/relationships/image" Target="file:///C:\Users\28274\AppData\Local\Temp\wps\INetCache\ee1c863b9d3eea248f0b849845e4cb0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5.jpeg"/><Relationship Id="rId5" Type="http://schemas.openxmlformats.org/officeDocument/2006/relationships/image" Target="../media/image2.png"/><Relationship Id="rId10" Type="http://schemas.openxmlformats.org/officeDocument/2006/relationships/image" Target="../media/image14.png"/><Relationship Id="rId4" Type="http://schemas.openxmlformats.org/officeDocument/2006/relationships/image" Target="../media/image7.svg"/><Relationship Id="rId9" Type="http://schemas.openxmlformats.org/officeDocument/2006/relationships/image" Target="file:///C:\Users\28274\AppData\Local\Temp\wps\INetCache\e86da69ee85a92c73210a33cc7be04c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592951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1150354" y="2178161"/>
            <a:ext cx="8993519" cy="2308343"/>
            <a:chOff x="1672868" y="2451342"/>
            <a:chExt cx="8427688" cy="1730365"/>
          </a:xfrm>
        </p:grpSpPr>
        <p:grpSp>
          <p:nvGrpSpPr>
            <p:cNvPr id="149" name="组合 148"/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8" name="组合 147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/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/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2" name="组合 151"/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/>
                <p:cNvCxnSpPr/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文本框 1"/>
          <p:cNvSpPr txBox="1"/>
          <p:nvPr/>
        </p:nvSpPr>
        <p:spPr>
          <a:xfrm>
            <a:off x="481308" y="1850674"/>
            <a:ext cx="10344211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简易红外遥控系统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点阵）</a:t>
            </a:r>
            <a:endParaRPr lang="en-US" altLang="zh-CN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 bwMode="auto">
          <a:xfrm>
            <a:off x="3073891" y="4867984"/>
            <a:ext cx="5726641" cy="1494367"/>
            <a:chOff x="6394377" y="3099550"/>
            <a:chExt cx="5386591" cy="345312"/>
          </a:xfrm>
        </p:grpSpPr>
        <p:cxnSp>
          <p:nvCxnSpPr>
            <p:cNvPr id="140" name="直接连接符 47"/>
            <p:cNvCxnSpPr>
              <a:endCxn id="142" idx="1"/>
            </p:cNvCxnSpPr>
            <p:nvPr/>
          </p:nvCxnSpPr>
          <p:spPr>
            <a:xfrm>
              <a:off x="6394377" y="3273003"/>
              <a:ext cx="119702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圆角矩形 45"/>
            <p:cNvSpPr/>
            <p:nvPr/>
          </p:nvSpPr>
          <p:spPr>
            <a:xfrm>
              <a:off x="7591396" y="3099550"/>
              <a:ext cx="3108442" cy="345312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2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北京邮电大学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endParaRPr>
            </a:p>
            <a:p>
              <a:pPr lvl="0" algn="ctr"/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向心力  蔡俊儒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endParaRPr>
            </a:p>
            <a:p>
              <a:pPr lvl="0" algn="ctr"/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常宗煜  刘宇轩</a:t>
              </a:r>
              <a:endParaRPr lang="en-US" altLang="zh-CN" sz="2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endParaRPr>
            </a:p>
            <a:p>
              <a:pPr lvl="0" algn="ctr"/>
              <a:r>
                <a:rPr lang="zh-CN" altLang="en-US" sz="2000" b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 </a:t>
              </a:r>
              <a:endPara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4" name="直接连接符 49"/>
            <p:cNvCxnSpPr>
              <a:endCxn id="142" idx="1"/>
            </p:cNvCxnSpPr>
            <p:nvPr/>
          </p:nvCxnSpPr>
          <p:spPr>
            <a:xfrm>
              <a:off x="10699839" y="3273003"/>
              <a:ext cx="1081129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图片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44" y="1387"/>
            <a:ext cx="2589821" cy="777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 flipH="1">
            <a:off x="793798" y="735479"/>
            <a:ext cx="32689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发射电路详解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4585" y="1357630"/>
            <a:ext cx="4606290" cy="4606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 flipH="1">
            <a:off x="793798" y="735479"/>
            <a:ext cx="32689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发射电路详解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1751965"/>
            <a:ext cx="5140960" cy="2797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78220" y="2055495"/>
            <a:ext cx="48780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左图中的</a:t>
            </a:r>
            <a:r>
              <a:rPr lang="en-US" altLang="zh-CN"/>
              <a:t>51</a:t>
            </a:r>
            <a:r>
              <a:rPr lang="zh-CN" altLang="en-US"/>
              <a:t>单片机已经烧写了队友负责的控制程序，此程序将检测拨码开关连接的</a:t>
            </a:r>
            <a:r>
              <a:rPr lang="en-US" altLang="zh-CN"/>
              <a:t>P1</a:t>
            </a:r>
            <a:r>
              <a:rPr lang="zh-CN" altLang="en-US"/>
              <a:t>低四位管脚电平，从而正确在</a:t>
            </a:r>
            <a:r>
              <a:rPr lang="en-US" altLang="zh-CN"/>
              <a:t>P0.4</a:t>
            </a:r>
            <a:r>
              <a:rPr lang="zh-CN" altLang="en-US"/>
              <a:t>发出控制信号。</a:t>
            </a:r>
          </a:p>
          <a:p>
            <a:endParaRPr lang="zh-CN" altLang="en-US"/>
          </a:p>
          <a:p>
            <a:r>
              <a:rPr lang="zh-CN" altLang="en-US"/>
              <a:t>此控制信号传到</a:t>
            </a:r>
            <a:r>
              <a:rPr lang="en-US" altLang="zh-CN"/>
              <a:t>555</a:t>
            </a:r>
            <a:r>
              <a:rPr lang="zh-CN" altLang="en-US"/>
              <a:t>的复位脚，从而搭载上</a:t>
            </a:r>
            <a:r>
              <a:rPr lang="en-US" altLang="zh-CN"/>
              <a:t>38KHz</a:t>
            </a:r>
            <a:r>
              <a:rPr lang="zh-CN" altLang="en-US"/>
              <a:t>载波，由</a:t>
            </a:r>
            <a:r>
              <a:rPr lang="en-US" altLang="zh-CN"/>
              <a:t>3</a:t>
            </a:r>
            <a:r>
              <a:rPr lang="zh-CN" altLang="en-US"/>
              <a:t>号引脚输出。</a:t>
            </a:r>
          </a:p>
          <a:p>
            <a:endParaRPr lang="zh-CN" altLang="en-US"/>
          </a:p>
          <a:p>
            <a:r>
              <a:rPr lang="zh-CN" altLang="en-US"/>
              <a:t>输出的调制信号再经过一个三极管</a:t>
            </a:r>
            <a:r>
              <a:rPr lang="en-US" altLang="zh-CN"/>
              <a:t>9013</a:t>
            </a:r>
            <a:r>
              <a:rPr lang="zh-CN" altLang="en-US"/>
              <a:t>进行电流放大，提高红外发射二极管的发射功率。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 flipH="1">
            <a:off x="793798" y="735479"/>
            <a:ext cx="48120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调测过程遇到的问题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85" y="1755140"/>
            <a:ext cx="4984750" cy="28060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680" y="1752600"/>
            <a:ext cx="4315460" cy="2811145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5842000" y="3010535"/>
            <a:ext cx="634365" cy="447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 flipH="1">
            <a:off x="793798" y="735479"/>
            <a:ext cx="48120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调测过程遇到的问题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83385" y="1762125"/>
            <a:ext cx="85934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载波调不到</a:t>
            </a:r>
            <a:r>
              <a:rPr lang="en-US" altLang="zh-CN"/>
              <a:t>38KHz</a:t>
            </a:r>
          </a:p>
          <a:p>
            <a:endParaRPr lang="zh-CN" altLang="en-US"/>
          </a:p>
          <a:p>
            <a:r>
              <a:rPr lang="zh-CN" altLang="en-US"/>
              <a:t>解决办法：在</a:t>
            </a:r>
            <a:r>
              <a:rPr lang="en-US" altLang="zh-CN"/>
              <a:t>10KΩ</a:t>
            </a:r>
            <a:r>
              <a:rPr lang="zh-CN" altLang="en-US"/>
              <a:t>滑动变阻器前面再串联一个</a:t>
            </a:r>
            <a:r>
              <a:rPr lang="en-US" altLang="zh-CN"/>
              <a:t>10KΩ</a:t>
            </a:r>
            <a:r>
              <a:rPr lang="zh-CN" altLang="en-US"/>
              <a:t>的定值电阻，连接示波器，调节滑动变阻器直到</a:t>
            </a:r>
            <a:r>
              <a:rPr lang="en-US" altLang="zh-CN"/>
              <a:t>3</a:t>
            </a:r>
            <a:r>
              <a:rPr lang="zh-CN" altLang="en-US"/>
              <a:t>管脚输出</a:t>
            </a:r>
            <a:r>
              <a:rPr lang="en-US" altLang="zh-CN"/>
              <a:t>38KHz</a:t>
            </a:r>
            <a:r>
              <a:rPr lang="zh-CN" altLang="en-US"/>
              <a:t>的方波</a:t>
            </a:r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产生方波波形的上升沿和下降沿均有一定失真，虽然可以达到发射电路的功率要求</a:t>
            </a:r>
          </a:p>
          <a:p>
            <a:endParaRPr lang="zh-CN" altLang="en-US"/>
          </a:p>
          <a:p>
            <a:r>
              <a:rPr lang="zh-CN" altLang="en-US"/>
              <a:t>解决办法：经过查阅资料后发现方波波形的失真是</a:t>
            </a:r>
            <a:r>
              <a:rPr lang="en-US" altLang="zh-CN"/>
              <a:t>5</a:t>
            </a:r>
            <a:r>
              <a:rPr lang="zh-CN" altLang="en-US"/>
              <a:t>管脚引入，将</a:t>
            </a:r>
            <a:r>
              <a:rPr lang="en-US" altLang="zh-CN"/>
              <a:t>5</a:t>
            </a:r>
            <a:r>
              <a:rPr lang="zh-CN" altLang="en-US"/>
              <a:t>管脚接上</a:t>
            </a:r>
            <a:r>
              <a:rPr lang="en-US" altLang="zh-CN"/>
              <a:t>0.01μF</a:t>
            </a:r>
            <a:r>
              <a:rPr lang="zh-CN" altLang="en-US"/>
              <a:t>的电容并接地后，</a:t>
            </a:r>
            <a:r>
              <a:rPr lang="en-US" altLang="zh-CN"/>
              <a:t>38KHz</a:t>
            </a:r>
            <a:r>
              <a:rPr lang="zh-CN" altLang="en-US"/>
              <a:t>方波波形十分良好，只是上升沿有较小的抖肩冲激，不影响发射。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46" y="596507"/>
            <a:ext cx="6178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4.2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红外接收解调电路模块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E0CC1-9DA9-4CFD-B509-8E52798A931A}"/>
              </a:ext>
            </a:extLst>
          </p:cNvPr>
          <p:cNvSpPr txBox="1"/>
          <p:nvPr/>
        </p:nvSpPr>
        <p:spPr>
          <a:xfrm>
            <a:off x="1440772" y="4162296"/>
            <a:ext cx="2217972" cy="38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638331B-488A-4189-AB42-40239FF9F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13" y="1855558"/>
            <a:ext cx="5786076" cy="404694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AAC8873-5480-4273-8D0D-C756A6E1158D}"/>
              </a:ext>
            </a:extLst>
          </p:cNvPr>
          <p:cNvSpPr txBox="1"/>
          <p:nvPr/>
        </p:nvSpPr>
        <p:spPr>
          <a:xfrm>
            <a:off x="1006514" y="1344991"/>
            <a:ext cx="313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E4E79"/>
                </a:solidFill>
                <a:latin typeface="微软雅黑" panose="020B0503020204020204" pitchFamily="34" charset="-122"/>
                <a:ea typeface="方正正中黑简体" panose="02000000000000000000"/>
              </a:rPr>
              <a:t>4.2.1</a:t>
            </a:r>
            <a:r>
              <a:rPr lang="zh-CN" altLang="en-US" sz="2400" b="1" dirty="0">
                <a:solidFill>
                  <a:srgbClr val="1E4E79"/>
                </a:solidFill>
                <a:latin typeface="微软雅黑" panose="020B0503020204020204" pitchFamily="34" charset="-122"/>
                <a:ea typeface="方正正中黑简体" panose="02000000000000000000"/>
              </a:rPr>
              <a:t>仿真原理图讲解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5249" y="51752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85687" y="-144466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6" y="6074288"/>
            <a:ext cx="2589821" cy="777862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 flipH="1">
            <a:off x="759610" y="707121"/>
            <a:ext cx="312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4.2.2</a:t>
            </a:r>
            <a:r>
              <a:rPr lang="zh-CN" altLang="en-US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实际电路连接图</a:t>
            </a: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0800000">
            <a:off x="-1557151" y="4273201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CA865F48-52FB-4510-BCF3-6ADBEF13D5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17" y="1175049"/>
            <a:ext cx="7130264" cy="49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5249" y="51752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379591" y="-1493082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6" y="6074288"/>
            <a:ext cx="2589821" cy="777862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 flipH="1">
            <a:off x="759610" y="707121"/>
            <a:ext cx="4063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4.2.3</a:t>
            </a:r>
            <a:r>
              <a:rPr lang="zh-CN" altLang="en-US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实际调测中遇到的问题</a:t>
            </a: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0800000">
            <a:off x="-1557151" y="4273201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20628C9-9CF1-4114-8ADA-2A286E2A6DD5}"/>
              </a:ext>
            </a:extLst>
          </p:cNvPr>
          <p:cNvSpPr txBox="1"/>
          <p:nvPr/>
        </p:nvSpPr>
        <p:spPr>
          <a:xfrm>
            <a:off x="968894" y="1299685"/>
            <a:ext cx="7244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r>
              <a:rPr lang="zh-CN" altLang="en-US" dirty="0"/>
              <a:t>：红外二极管在接收到经过调制的</a:t>
            </a:r>
            <a:r>
              <a:rPr lang="en-US" altLang="zh-CN" dirty="0"/>
              <a:t>PAM</a:t>
            </a:r>
            <a:r>
              <a:rPr lang="zh-CN" altLang="en-US" dirty="0"/>
              <a:t>信号后一直输出直流电平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5A8A2BD-98B6-4898-890E-E0352223AD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43864" y="921010"/>
            <a:ext cx="2606740" cy="437444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47A222B-792B-4EA2-B81E-1B7FF43AEF96}"/>
              </a:ext>
            </a:extLst>
          </p:cNvPr>
          <p:cNvSpPr txBox="1"/>
          <p:nvPr/>
        </p:nvSpPr>
        <p:spPr>
          <a:xfrm>
            <a:off x="964507" y="4729923"/>
            <a:ext cx="10144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解决方法：经过检查认为红外接收二极管有问题，输出一直没变化，因此更换接收二极管，最后</a:t>
            </a:r>
            <a:endParaRPr lang="en-US" altLang="zh-CN" dirty="0"/>
          </a:p>
          <a:p>
            <a:r>
              <a:rPr lang="en-US" altLang="zh-CN" dirty="0"/>
              <a:t>                  </a:t>
            </a:r>
            <a:r>
              <a:rPr lang="zh-CN" altLang="en-US" dirty="0"/>
              <a:t>红外接收二极管接收到信号后管脚输出逻辑相反的高低电平。其中高电平约为</a:t>
            </a:r>
            <a:r>
              <a:rPr lang="en-US" altLang="zh-CN" dirty="0"/>
              <a:t>1.2</a:t>
            </a:r>
            <a:r>
              <a:rPr lang="zh-CN" altLang="en-US" dirty="0"/>
              <a:t>到</a:t>
            </a:r>
            <a:r>
              <a:rPr lang="en-US" altLang="zh-CN" dirty="0"/>
              <a:t>2v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                  低电平为</a:t>
            </a:r>
            <a:r>
              <a:rPr lang="en-US" altLang="zh-CN" dirty="0"/>
              <a:t>0v</a:t>
            </a:r>
            <a:r>
              <a:rPr lang="zh-CN" altLang="en-US" dirty="0"/>
              <a:t>。但是芯片的输出却出现新的问题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4063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4.2.3</a:t>
            </a:r>
            <a:r>
              <a:rPr lang="zh-CN" altLang="en-US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实际调测中遇到的问题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24A36E-49A9-473D-AA25-86FA5E66B9E0}"/>
              </a:ext>
            </a:extLst>
          </p:cNvPr>
          <p:cNvSpPr txBox="1"/>
          <p:nvPr/>
        </p:nvSpPr>
        <p:spPr>
          <a:xfrm>
            <a:off x="987301" y="1072086"/>
            <a:ext cx="828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cx20106a</a:t>
            </a:r>
            <a:r>
              <a:rPr lang="zh-CN" altLang="en-US" dirty="0"/>
              <a:t>芯片的管脚</a:t>
            </a:r>
            <a:r>
              <a:rPr lang="en-US" altLang="zh-CN" dirty="0"/>
              <a:t>7</a:t>
            </a:r>
            <a:r>
              <a:rPr lang="zh-CN" altLang="en-US" dirty="0"/>
              <a:t>解调输出的波形增益、时序、稳定性均有较大问题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BE0EE2-47F0-4DFF-BC8F-1B10811D8B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74" y="1493133"/>
            <a:ext cx="4667428" cy="3500571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9566F54B-0E63-4010-86B3-378BB8522D7A}"/>
              </a:ext>
            </a:extLst>
          </p:cNvPr>
          <p:cNvSpPr/>
          <p:nvPr/>
        </p:nvSpPr>
        <p:spPr>
          <a:xfrm>
            <a:off x="5759763" y="3094791"/>
            <a:ext cx="703837" cy="2972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DB3B9926-DC16-420E-9B25-FE82785287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824" y="1453989"/>
            <a:ext cx="5035310" cy="352817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CB7F158-289E-420C-A66E-7D2378766A0E}"/>
              </a:ext>
            </a:extLst>
          </p:cNvPr>
          <p:cNvSpPr txBox="1"/>
          <p:nvPr/>
        </p:nvSpPr>
        <p:spPr>
          <a:xfrm>
            <a:off x="1585778" y="5129395"/>
            <a:ext cx="9777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解决方法：经过分析认为原先的电路链接使用太多的杜邦线跨接，对</a:t>
            </a:r>
            <a:r>
              <a:rPr lang="en-US" altLang="zh-CN" dirty="0"/>
              <a:t>cx20106a</a:t>
            </a:r>
            <a:r>
              <a:rPr lang="zh-CN" altLang="en-US" dirty="0"/>
              <a:t>管脚的输入电阻</a:t>
            </a:r>
            <a:endParaRPr lang="en-US" altLang="zh-CN" dirty="0"/>
          </a:p>
          <a:p>
            <a:r>
              <a:rPr lang="zh-CN" altLang="en-US" dirty="0"/>
              <a:t>电容均有一定的影响，特别是</a:t>
            </a:r>
            <a:r>
              <a:rPr lang="en-US" altLang="zh-CN" dirty="0"/>
              <a:t>2</a:t>
            </a:r>
            <a:r>
              <a:rPr lang="zh-CN" altLang="en-US" dirty="0"/>
              <a:t>管脚的</a:t>
            </a:r>
            <a:r>
              <a:rPr lang="en-US" altLang="zh-CN" dirty="0"/>
              <a:t>4.7Ω</a:t>
            </a:r>
            <a:r>
              <a:rPr lang="zh-CN" altLang="en-US" dirty="0"/>
              <a:t>，将造成整体增益与稳定的问题，最后改接成如右图</a:t>
            </a:r>
            <a:endParaRPr lang="en-US" altLang="zh-CN" dirty="0"/>
          </a:p>
          <a:p>
            <a:r>
              <a:rPr lang="zh-CN" altLang="en-US" dirty="0"/>
              <a:t>所示的电路后，输出解调的方波性能有所改善，但是存在很多毛刺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4063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sym typeface="+mn-ea"/>
              </a:rPr>
              <a:t>4.2.3</a:t>
            </a:r>
            <a:r>
              <a:rPr lang="zh-CN" altLang="en-US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sym typeface="+mn-ea"/>
              </a:rPr>
              <a:t>实际调测中遇到的问题</a:t>
            </a:r>
            <a:endParaRPr lang="zh-CN" altLang="en-US" sz="2400" dirty="0">
              <a:ln w="6350">
                <a:noFill/>
              </a:ln>
              <a:solidFill>
                <a:srgbClr val="1E4E79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132B2E-8556-4E9F-920E-9648D2316A15}"/>
              </a:ext>
            </a:extLst>
          </p:cNvPr>
          <p:cNvSpPr txBox="1"/>
          <p:nvPr/>
        </p:nvSpPr>
        <p:spPr>
          <a:xfrm>
            <a:off x="876096" y="980916"/>
            <a:ext cx="102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cx20106a</a:t>
            </a:r>
            <a:r>
              <a:rPr lang="zh-CN" altLang="en-US" dirty="0"/>
              <a:t>的解调输出存在很多毛刺且低电平的持续时间很短，整个电路的抗干扰能力很弱，</a:t>
            </a:r>
            <a:endParaRPr lang="en-US" altLang="zh-CN" dirty="0"/>
          </a:p>
          <a:p>
            <a:r>
              <a:rPr lang="zh-CN" altLang="en-US" dirty="0"/>
              <a:t>轻微的干扰就会起解调结果的大变动</a:t>
            </a: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04286957-1754-4139-A0EA-8AEBF5E77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40" y="1589191"/>
            <a:ext cx="4823178" cy="337346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BDF220C-FE46-45B7-A901-6A0B557E9866}"/>
              </a:ext>
            </a:extLst>
          </p:cNvPr>
          <p:cNvSpPr txBox="1"/>
          <p:nvPr/>
        </p:nvSpPr>
        <p:spPr>
          <a:xfrm>
            <a:off x="1127985" y="5029974"/>
            <a:ext cx="10572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解决方法：经过仔细查阅</a:t>
            </a:r>
            <a:r>
              <a:rPr lang="en-US" altLang="zh-CN" dirty="0"/>
              <a:t>cx20106a</a:t>
            </a:r>
            <a:r>
              <a:rPr lang="zh-CN" altLang="en-US" dirty="0"/>
              <a:t>芯片的功能资料后，发现</a:t>
            </a:r>
            <a:r>
              <a:rPr lang="en-US" altLang="zh-CN" dirty="0"/>
              <a:t>6</a:t>
            </a:r>
            <a:r>
              <a:rPr lang="zh-CN" altLang="en-US" dirty="0"/>
              <a:t>脚的积分电容会对电路性能造成较大影响</a:t>
            </a:r>
            <a:endParaRPr lang="en-US" altLang="zh-CN" dirty="0"/>
          </a:p>
          <a:p>
            <a:r>
              <a:rPr lang="zh-CN" altLang="en-US" dirty="0"/>
              <a:t>此处电容若较大则会使得抗干扰能力增强（即毛刺减少），但是低电平时间会延长，解调距离会缩短。</a:t>
            </a:r>
            <a:endParaRPr lang="en-US" altLang="zh-CN" dirty="0"/>
          </a:p>
          <a:p>
            <a:r>
              <a:rPr lang="zh-CN" altLang="en-US" dirty="0"/>
              <a:t>但我们组在使用推荐值</a:t>
            </a:r>
            <a:r>
              <a:rPr lang="en-US" altLang="zh-CN" dirty="0"/>
              <a:t>330pf</a:t>
            </a:r>
            <a:r>
              <a:rPr lang="zh-CN" altLang="en-US" dirty="0"/>
              <a:t>的时候会出现毛刺多，低电平时间短的问题。因此更换成</a:t>
            </a:r>
            <a:r>
              <a:rPr lang="en-US" altLang="zh-CN" dirty="0"/>
              <a:t>1000pf</a:t>
            </a:r>
            <a:r>
              <a:rPr lang="zh-CN" altLang="en-US" dirty="0"/>
              <a:t>后，解调</a:t>
            </a:r>
            <a:endParaRPr lang="en-US" altLang="zh-CN" dirty="0"/>
          </a:p>
          <a:p>
            <a:r>
              <a:rPr lang="zh-CN" altLang="en-US" dirty="0"/>
              <a:t>的效果十分理想，几乎没有毛刺，且达到了后续</a:t>
            </a:r>
            <a:r>
              <a:rPr lang="en-US" altLang="zh-CN" dirty="0"/>
              <a:t>51</a:t>
            </a:r>
            <a:r>
              <a:rPr lang="zh-CN" altLang="en-US" dirty="0"/>
              <a:t>单片机解码的要求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4063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sym typeface="+mn-ea"/>
              </a:rPr>
              <a:t>4.2.3</a:t>
            </a:r>
            <a:r>
              <a:rPr lang="zh-CN" altLang="en-US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sym typeface="+mn-ea"/>
              </a:rPr>
              <a:t>实际调测中遇到的问题</a:t>
            </a:r>
            <a:endParaRPr lang="zh-CN" altLang="en-US" sz="2400" dirty="0">
              <a:ln w="6350">
                <a:noFill/>
              </a:ln>
              <a:solidFill>
                <a:srgbClr val="1E4E79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132B2E-8556-4E9F-920E-9648D2316A15}"/>
              </a:ext>
            </a:extLst>
          </p:cNvPr>
          <p:cNvSpPr txBox="1"/>
          <p:nvPr/>
        </p:nvSpPr>
        <p:spPr>
          <a:xfrm>
            <a:off x="876096" y="980916"/>
            <a:ext cx="986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4</a:t>
            </a:r>
            <a:r>
              <a:rPr lang="zh-CN" altLang="en-US" dirty="0"/>
              <a:t>：解调输出问题解决后，信号经过反相器</a:t>
            </a:r>
            <a:r>
              <a:rPr lang="en-US" altLang="zh-CN" dirty="0"/>
              <a:t>74HC04</a:t>
            </a:r>
            <a:r>
              <a:rPr lang="zh-CN" altLang="en-US" dirty="0"/>
              <a:t>后，发现输出又引入了较大的毛刺，波形</a:t>
            </a:r>
            <a:endParaRPr lang="en-US" altLang="zh-CN" dirty="0"/>
          </a:p>
          <a:p>
            <a:r>
              <a:rPr lang="zh-CN" altLang="en-US" dirty="0"/>
              <a:t>不漂亮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DF220C-FE46-45B7-A901-6A0B557E9866}"/>
              </a:ext>
            </a:extLst>
          </p:cNvPr>
          <p:cNvSpPr txBox="1"/>
          <p:nvPr/>
        </p:nvSpPr>
        <p:spPr>
          <a:xfrm>
            <a:off x="854398" y="1586208"/>
            <a:ext cx="10206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解决方法：经过询问同学，得知是芯片</a:t>
            </a:r>
            <a:r>
              <a:rPr lang="en-US" altLang="zh-CN" dirty="0"/>
              <a:t>74HC04</a:t>
            </a:r>
            <a:r>
              <a:rPr lang="zh-CN" altLang="en-US" dirty="0"/>
              <a:t>的性能不够好，信道会有很多噪声，因此改用芯片</a:t>
            </a:r>
            <a:endParaRPr lang="en-US" altLang="zh-CN" dirty="0"/>
          </a:p>
          <a:p>
            <a:r>
              <a:rPr lang="en-US" altLang="zh-CN" dirty="0"/>
              <a:t>CD4069</a:t>
            </a:r>
            <a:r>
              <a:rPr lang="zh-CN" altLang="en-US" dirty="0"/>
              <a:t>，最后反相器后输出的波形毛刺减少，只有在方波的上升和下降沿的时候有十分微小的毛刺</a:t>
            </a:r>
            <a:endParaRPr lang="en-US" altLang="zh-CN" dirty="0"/>
          </a:p>
          <a:p>
            <a:r>
              <a:rPr lang="zh-CN" altLang="en-US" dirty="0"/>
              <a:t>不影响后续的解码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663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92" name="矩形 91">
            <a:extLst>
              <a:ext uri="{FF2B5EF4-FFF2-40B4-BE49-F238E27FC236}">
                <a16:creationId xmlns:a16="http://schemas.microsoft.com/office/drawing/2014/main" id="{4938E07E-6E90-4DFE-AD06-6DFB1B10B6FC}"/>
              </a:ext>
            </a:extLst>
          </p:cNvPr>
          <p:cNvSpPr/>
          <p:nvPr/>
        </p:nvSpPr>
        <p:spPr>
          <a:xfrm rot="18900000" flipH="1">
            <a:off x="3291280" y="5867641"/>
            <a:ext cx="569559" cy="5695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45B2FAB-3500-4B7A-AAF9-17B4E0DD4BDF}"/>
              </a:ext>
            </a:extLst>
          </p:cNvPr>
          <p:cNvSpPr/>
          <p:nvPr/>
        </p:nvSpPr>
        <p:spPr>
          <a:xfrm rot="18900000" flipH="1">
            <a:off x="3749613" y="5947485"/>
            <a:ext cx="569559" cy="569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6EC59DA-6E95-44D1-80D3-8F87B6FD6B40}"/>
              </a:ext>
            </a:extLst>
          </p:cNvPr>
          <p:cNvSpPr/>
          <p:nvPr/>
        </p:nvSpPr>
        <p:spPr>
          <a:xfrm rot="18900000" flipH="1">
            <a:off x="3892189" y="3830859"/>
            <a:ext cx="464409" cy="4644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0A38FA7-0388-4992-B85F-96F12D647649}"/>
              </a:ext>
            </a:extLst>
          </p:cNvPr>
          <p:cNvGrpSpPr/>
          <p:nvPr/>
        </p:nvGrpSpPr>
        <p:grpSpPr>
          <a:xfrm flipH="1">
            <a:off x="908978" y="1279957"/>
            <a:ext cx="4373999" cy="4767286"/>
            <a:chOff x="6077489" y="1042598"/>
            <a:chExt cx="4373999" cy="4767286"/>
          </a:xfrm>
          <a:solidFill>
            <a:schemeClr val="accent2"/>
          </a:solidFill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487145D-E7F1-410D-87CF-CA9DF53E0F91}"/>
                </a:ext>
              </a:extLst>
            </p:cNvPr>
            <p:cNvSpPr/>
            <p:nvPr/>
          </p:nvSpPr>
          <p:spPr>
            <a:xfrm rot="2700000">
              <a:off x="7635357" y="4667568"/>
              <a:ext cx="1142316" cy="11423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855813C-24D7-4A34-8626-01CC9F324A04}"/>
                </a:ext>
              </a:extLst>
            </p:cNvPr>
            <p:cNvSpPr/>
            <p:nvPr/>
          </p:nvSpPr>
          <p:spPr>
            <a:xfrm rot="2700000">
              <a:off x="7402329" y="1042598"/>
              <a:ext cx="3049159" cy="30491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D9DDC96-AE80-4C45-8C63-A9E0C9293CF4}"/>
                </a:ext>
              </a:extLst>
            </p:cNvPr>
            <p:cNvSpPr/>
            <p:nvPr/>
          </p:nvSpPr>
          <p:spPr>
            <a:xfrm rot="2700000">
              <a:off x="6077489" y="1085235"/>
              <a:ext cx="1149913" cy="114991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18DFB4E5-74C9-4689-BA75-8059FD22B9C2}"/>
              </a:ext>
            </a:extLst>
          </p:cNvPr>
          <p:cNvSpPr/>
          <p:nvPr/>
        </p:nvSpPr>
        <p:spPr>
          <a:xfrm rot="18900000" flipH="1">
            <a:off x="3810816" y="1017407"/>
            <a:ext cx="479939" cy="4799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DF25ABF-FF49-474A-AC52-4A3E9E941295}"/>
              </a:ext>
            </a:extLst>
          </p:cNvPr>
          <p:cNvSpPr txBox="1"/>
          <p:nvPr/>
        </p:nvSpPr>
        <p:spPr>
          <a:xfrm>
            <a:off x="1059160" y="2255898"/>
            <a:ext cx="2626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09D7CCB-6EBC-4D28-A075-829BBC1AF1CF}"/>
              </a:ext>
            </a:extLst>
          </p:cNvPr>
          <p:cNvGrpSpPr/>
          <p:nvPr/>
        </p:nvGrpSpPr>
        <p:grpSpPr>
          <a:xfrm>
            <a:off x="6568834" y="1025646"/>
            <a:ext cx="3529182" cy="1045488"/>
            <a:chOff x="6849263" y="1139500"/>
            <a:chExt cx="3529182" cy="1045488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EC7B81E9-C97C-4705-8F1C-DE40F246B8D6}"/>
                </a:ext>
              </a:extLst>
            </p:cNvPr>
            <p:cNvSpPr/>
            <p:nvPr/>
          </p:nvSpPr>
          <p:spPr>
            <a:xfrm>
              <a:off x="6849263" y="1477107"/>
              <a:ext cx="707881" cy="707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2730C1FE-C580-4CB5-9DF0-4029B1CCD77F}"/>
                </a:ext>
              </a:extLst>
            </p:cNvPr>
            <p:cNvGrpSpPr/>
            <p:nvPr/>
          </p:nvGrpSpPr>
          <p:grpSpPr>
            <a:xfrm>
              <a:off x="6980112" y="1139500"/>
              <a:ext cx="3398333" cy="937146"/>
              <a:chOff x="7629152" y="1130300"/>
              <a:chExt cx="3398333" cy="937146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C4214A66-E708-4843-BF1D-816599FAE9AC}"/>
                  </a:ext>
                </a:extLst>
              </p:cNvPr>
              <p:cNvSpPr/>
              <p:nvPr/>
            </p:nvSpPr>
            <p:spPr>
              <a:xfrm>
                <a:off x="7629152" y="1212301"/>
                <a:ext cx="840824" cy="8408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D4D72C4F-6A4A-4CDC-9FD0-D07B7D379D41}"/>
                  </a:ext>
                </a:extLst>
              </p:cNvPr>
              <p:cNvGrpSpPr/>
              <p:nvPr/>
            </p:nvGrpSpPr>
            <p:grpSpPr>
              <a:xfrm>
                <a:off x="7629152" y="1130300"/>
                <a:ext cx="3398333" cy="937146"/>
                <a:chOff x="1427273" y="3419243"/>
                <a:chExt cx="3398333" cy="937146"/>
              </a:xfrm>
            </p:grpSpPr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54E8A501-3F83-4254-9190-C4F97CC2C6E7}"/>
                    </a:ext>
                  </a:extLst>
                </p:cNvPr>
                <p:cNvGrpSpPr/>
                <p:nvPr/>
              </p:nvGrpSpPr>
              <p:grpSpPr>
                <a:xfrm>
                  <a:off x="1427273" y="3419243"/>
                  <a:ext cx="3398333" cy="855583"/>
                  <a:chOff x="6236459" y="2398521"/>
                  <a:chExt cx="3398333" cy="855583"/>
                </a:xfrm>
              </p:grpSpPr>
              <p:sp>
                <p:nvSpPr>
                  <p:cNvPr id="110" name="文本框 109">
                    <a:extLst>
                      <a:ext uri="{FF2B5EF4-FFF2-40B4-BE49-F238E27FC236}">
                        <a16:creationId xmlns:a16="http://schemas.microsoft.com/office/drawing/2014/main" id="{EAA71B98-653A-481C-B8DC-8E659FAFADF4}"/>
                      </a:ext>
                    </a:extLst>
                  </p:cNvPr>
                  <p:cNvSpPr txBox="1"/>
                  <p:nvPr/>
                </p:nvSpPr>
                <p:spPr>
                  <a:xfrm>
                    <a:off x="7313996" y="2398521"/>
                    <a:ext cx="232079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zh-CN" altLang="en-US" sz="3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团队介绍</a:t>
                    </a:r>
                  </a:p>
                </p:txBody>
              </p:sp>
              <p:sp>
                <p:nvSpPr>
                  <p:cNvPr id="112" name="TextBox 26">
                    <a:extLst>
                      <a:ext uri="{FF2B5EF4-FFF2-40B4-BE49-F238E27FC236}">
                        <a16:creationId xmlns:a16="http://schemas.microsoft.com/office/drawing/2014/main" id="{02199FA5-9C46-4FA2-9115-6636F60F1C2D}"/>
                      </a:ext>
                    </a:extLst>
                  </p:cNvPr>
                  <p:cNvSpPr txBox="1"/>
                  <p:nvPr/>
                </p:nvSpPr>
                <p:spPr>
                  <a:xfrm>
                    <a:off x="7404549" y="3000188"/>
                    <a:ext cx="2139691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en-US" altLang="zh-CN" sz="1050" dirty="0">
                        <a:solidFill>
                          <a:schemeClr val="bg2">
                            <a:lumMod val="25000"/>
                          </a:schemeClr>
                        </a:solidFill>
                        <a:cs typeface="+mn-ea"/>
                        <a:sym typeface="+mn-lt"/>
                      </a:rPr>
                      <a:t>INPUT TEXT HERE</a:t>
                    </a:r>
                    <a:endParaRPr lang="zh-CN" altLang="en-US" sz="105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3" name="文本框 112">
                    <a:extLst>
                      <a:ext uri="{FF2B5EF4-FFF2-40B4-BE49-F238E27FC236}">
                        <a16:creationId xmlns:a16="http://schemas.microsoft.com/office/drawing/2014/main" id="{D10C46DC-2E07-4F0F-A930-D1069FCE7BBE}"/>
                      </a:ext>
                    </a:extLst>
                  </p:cNvPr>
                  <p:cNvSpPr txBox="1"/>
                  <p:nvPr/>
                </p:nvSpPr>
                <p:spPr>
                  <a:xfrm>
                    <a:off x="6236459" y="2537466"/>
                    <a:ext cx="725017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algn="dist">
                      <a:defRPr sz="9600" spc="-150">
                        <a:gradFill>
                          <a:gsLst>
                            <a:gs pos="0">
                              <a:schemeClr val="accent3">
                                <a:lumMod val="75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</a:schemeClr>
                            </a:gs>
                          </a:gsLst>
                          <a:lin ang="0" scaled="1"/>
                        </a:gradFill>
                        <a:latin typeface="优设标题黑" panose="00000500000000000000" pitchFamily="2" charset="-122"/>
                        <a:ea typeface="优设标题黑" panose="00000500000000000000" pitchFamily="2" charset="-122"/>
                      </a:defRPr>
                    </a:lvl1pPr>
                  </a:lstStyle>
                  <a:p>
                    <a:r>
                      <a:rPr lang="en-US" altLang="zh-CN" sz="4000" spc="-3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01</a:t>
                    </a:r>
                    <a:endParaRPr lang="zh-CN" altLang="en-US" sz="4000" spc="-300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EDC5A075-EE4F-4640-A46F-3873EC80A753}"/>
                    </a:ext>
                  </a:extLst>
                </p:cNvPr>
                <p:cNvCxnSpPr/>
                <p:nvPr/>
              </p:nvCxnSpPr>
              <p:spPr>
                <a:xfrm>
                  <a:off x="3184647" y="4356389"/>
                  <a:ext cx="961122" cy="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6C149B1-F968-4C7C-8FA6-67FCD7756EC1}"/>
              </a:ext>
            </a:extLst>
          </p:cNvPr>
          <p:cNvGrpSpPr/>
          <p:nvPr/>
        </p:nvGrpSpPr>
        <p:grpSpPr>
          <a:xfrm>
            <a:off x="6568834" y="2394428"/>
            <a:ext cx="3529182" cy="1045488"/>
            <a:chOff x="6849263" y="1139500"/>
            <a:chExt cx="3529182" cy="1045488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DB12337-2E52-4DB4-B41A-0179C6B13485}"/>
                </a:ext>
              </a:extLst>
            </p:cNvPr>
            <p:cNvSpPr/>
            <p:nvPr/>
          </p:nvSpPr>
          <p:spPr>
            <a:xfrm>
              <a:off x="6849263" y="1477107"/>
              <a:ext cx="707881" cy="707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CA0ADA5B-686D-4586-8E45-860FE2B108C8}"/>
                </a:ext>
              </a:extLst>
            </p:cNvPr>
            <p:cNvGrpSpPr/>
            <p:nvPr/>
          </p:nvGrpSpPr>
          <p:grpSpPr>
            <a:xfrm>
              <a:off x="6980112" y="1139500"/>
              <a:ext cx="3398333" cy="937146"/>
              <a:chOff x="7629152" y="1130300"/>
              <a:chExt cx="3398333" cy="937146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A1FAB2F6-4CF1-4DA8-A821-E1408D99FCB6}"/>
                  </a:ext>
                </a:extLst>
              </p:cNvPr>
              <p:cNvSpPr/>
              <p:nvPr/>
            </p:nvSpPr>
            <p:spPr>
              <a:xfrm>
                <a:off x="7629152" y="1212301"/>
                <a:ext cx="840824" cy="8408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0384D895-A6B8-40F1-A2CD-F9C67A46089F}"/>
                  </a:ext>
                </a:extLst>
              </p:cNvPr>
              <p:cNvGrpSpPr/>
              <p:nvPr/>
            </p:nvGrpSpPr>
            <p:grpSpPr>
              <a:xfrm>
                <a:off x="7647037" y="1130300"/>
                <a:ext cx="3380448" cy="937146"/>
                <a:chOff x="1445158" y="3419243"/>
                <a:chExt cx="3380448" cy="937146"/>
              </a:xfrm>
            </p:grpSpPr>
            <p:grpSp>
              <p:nvGrpSpPr>
                <p:cNvPr id="119" name="组合 118">
                  <a:extLst>
                    <a:ext uri="{FF2B5EF4-FFF2-40B4-BE49-F238E27FC236}">
                      <a16:creationId xmlns:a16="http://schemas.microsoft.com/office/drawing/2014/main" id="{79D6F758-4169-4888-8723-4B265DBD1AC5}"/>
                    </a:ext>
                  </a:extLst>
                </p:cNvPr>
                <p:cNvGrpSpPr/>
                <p:nvPr/>
              </p:nvGrpSpPr>
              <p:grpSpPr>
                <a:xfrm>
                  <a:off x="1445158" y="3419243"/>
                  <a:ext cx="3380448" cy="855583"/>
                  <a:chOff x="6254344" y="2398521"/>
                  <a:chExt cx="3380448" cy="855583"/>
                </a:xfrm>
              </p:grpSpPr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50B3649E-4C29-442E-BC75-CC291A6C6042}"/>
                      </a:ext>
                    </a:extLst>
                  </p:cNvPr>
                  <p:cNvSpPr txBox="1"/>
                  <p:nvPr/>
                </p:nvSpPr>
                <p:spPr>
                  <a:xfrm>
                    <a:off x="7313996" y="2398521"/>
                    <a:ext cx="232079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zh-CN" altLang="en-US" sz="3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课设要求</a:t>
                    </a:r>
                  </a:p>
                </p:txBody>
              </p:sp>
              <p:sp>
                <p:nvSpPr>
                  <p:cNvPr id="122" name="TextBox 26">
                    <a:extLst>
                      <a:ext uri="{FF2B5EF4-FFF2-40B4-BE49-F238E27FC236}">
                        <a16:creationId xmlns:a16="http://schemas.microsoft.com/office/drawing/2014/main" id="{A9AC2BE3-6B01-4E1C-A38F-A88A0012969C}"/>
                      </a:ext>
                    </a:extLst>
                  </p:cNvPr>
                  <p:cNvSpPr txBox="1"/>
                  <p:nvPr/>
                </p:nvSpPr>
                <p:spPr>
                  <a:xfrm>
                    <a:off x="7404549" y="3000188"/>
                    <a:ext cx="2139691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en-US" altLang="zh-CN" sz="1050" dirty="0">
                        <a:solidFill>
                          <a:schemeClr val="bg2">
                            <a:lumMod val="25000"/>
                          </a:schemeClr>
                        </a:solidFill>
                        <a:cs typeface="+mn-ea"/>
                        <a:sym typeface="+mn-lt"/>
                      </a:rPr>
                      <a:t>INPUT TEXT HERE</a:t>
                    </a:r>
                    <a:endParaRPr lang="zh-CN" altLang="en-US" sz="105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3" name="文本框 122">
                    <a:extLst>
                      <a:ext uri="{FF2B5EF4-FFF2-40B4-BE49-F238E27FC236}">
                        <a16:creationId xmlns:a16="http://schemas.microsoft.com/office/drawing/2014/main" id="{3CA4227C-006A-42D8-B4F8-A2AAA3C97DFC}"/>
                      </a:ext>
                    </a:extLst>
                  </p:cNvPr>
                  <p:cNvSpPr txBox="1"/>
                  <p:nvPr/>
                </p:nvSpPr>
                <p:spPr>
                  <a:xfrm>
                    <a:off x="6254344" y="2537772"/>
                    <a:ext cx="758137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algn="dist">
                      <a:defRPr sz="9600" spc="-150">
                        <a:gradFill>
                          <a:gsLst>
                            <a:gs pos="0">
                              <a:schemeClr val="accent3">
                                <a:lumMod val="75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</a:schemeClr>
                            </a:gs>
                          </a:gsLst>
                          <a:lin ang="0" scaled="1"/>
                        </a:gradFill>
                        <a:latin typeface="优设标题黑" panose="00000500000000000000" pitchFamily="2" charset="-122"/>
                        <a:ea typeface="优设标题黑" panose="00000500000000000000" pitchFamily="2" charset="-122"/>
                      </a:defRPr>
                    </a:lvl1pPr>
                  </a:lstStyle>
                  <a:p>
                    <a:r>
                      <a:rPr lang="en-US" altLang="zh-CN" sz="4000" spc="-3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02</a:t>
                    </a:r>
                    <a:endParaRPr lang="zh-CN" altLang="en-US" sz="4000" spc="-300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AF2BFBF5-507D-4DE8-AD47-5ED17DE82B27}"/>
                    </a:ext>
                  </a:extLst>
                </p:cNvPr>
                <p:cNvCxnSpPr/>
                <p:nvPr/>
              </p:nvCxnSpPr>
              <p:spPr>
                <a:xfrm>
                  <a:off x="3184647" y="4356389"/>
                  <a:ext cx="961122" cy="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0EF883F0-1AEF-401C-B9C2-3511A775A65C}"/>
              </a:ext>
            </a:extLst>
          </p:cNvPr>
          <p:cNvGrpSpPr/>
          <p:nvPr/>
        </p:nvGrpSpPr>
        <p:grpSpPr>
          <a:xfrm>
            <a:off x="6568834" y="3735271"/>
            <a:ext cx="3529182" cy="1045488"/>
            <a:chOff x="6849263" y="1139500"/>
            <a:chExt cx="3529182" cy="1045488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212CBC9-53F8-4DAB-A1D5-47651CFD2174}"/>
                </a:ext>
              </a:extLst>
            </p:cNvPr>
            <p:cNvSpPr/>
            <p:nvPr/>
          </p:nvSpPr>
          <p:spPr>
            <a:xfrm>
              <a:off x="6849263" y="1477107"/>
              <a:ext cx="707881" cy="707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F9611198-20B6-4899-9637-8C71751CC0B1}"/>
                </a:ext>
              </a:extLst>
            </p:cNvPr>
            <p:cNvGrpSpPr/>
            <p:nvPr/>
          </p:nvGrpSpPr>
          <p:grpSpPr>
            <a:xfrm>
              <a:off x="6980112" y="1139500"/>
              <a:ext cx="3398333" cy="937146"/>
              <a:chOff x="7629152" y="1130300"/>
              <a:chExt cx="3398333" cy="937146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BCAD3739-ACC7-4C16-97FC-0DE0A3A82066}"/>
                  </a:ext>
                </a:extLst>
              </p:cNvPr>
              <p:cNvSpPr/>
              <p:nvPr/>
            </p:nvSpPr>
            <p:spPr>
              <a:xfrm>
                <a:off x="7629152" y="1212301"/>
                <a:ext cx="840824" cy="8408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4E7CFCCD-6E1C-423F-A8A2-03571BDB5267}"/>
                  </a:ext>
                </a:extLst>
              </p:cNvPr>
              <p:cNvGrpSpPr/>
              <p:nvPr/>
            </p:nvGrpSpPr>
            <p:grpSpPr>
              <a:xfrm>
                <a:off x="7647037" y="1130300"/>
                <a:ext cx="3380448" cy="937146"/>
                <a:chOff x="1445158" y="3419243"/>
                <a:chExt cx="3380448" cy="937146"/>
              </a:xfrm>
            </p:grpSpPr>
            <p:grpSp>
              <p:nvGrpSpPr>
                <p:cNvPr id="129" name="组合 128">
                  <a:extLst>
                    <a:ext uri="{FF2B5EF4-FFF2-40B4-BE49-F238E27FC236}">
                      <a16:creationId xmlns:a16="http://schemas.microsoft.com/office/drawing/2014/main" id="{D722AEA1-5EBB-48B9-B359-70417E423E5A}"/>
                    </a:ext>
                  </a:extLst>
                </p:cNvPr>
                <p:cNvGrpSpPr/>
                <p:nvPr/>
              </p:nvGrpSpPr>
              <p:grpSpPr>
                <a:xfrm>
                  <a:off x="1445158" y="3419243"/>
                  <a:ext cx="3380448" cy="864789"/>
                  <a:chOff x="6254344" y="2398521"/>
                  <a:chExt cx="3380448" cy="864789"/>
                </a:xfrm>
              </p:grpSpPr>
              <p:sp>
                <p:nvSpPr>
                  <p:cNvPr id="131" name="文本框 130">
                    <a:extLst>
                      <a:ext uri="{FF2B5EF4-FFF2-40B4-BE49-F238E27FC236}">
                        <a16:creationId xmlns:a16="http://schemas.microsoft.com/office/drawing/2014/main" id="{73C9A8C2-A2B4-45C1-879D-37CA796D8EB5}"/>
                      </a:ext>
                    </a:extLst>
                  </p:cNvPr>
                  <p:cNvSpPr txBox="1"/>
                  <p:nvPr/>
                </p:nvSpPr>
                <p:spPr>
                  <a:xfrm>
                    <a:off x="7313996" y="2398521"/>
                    <a:ext cx="232079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zh-CN" altLang="en-US" sz="3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总体框图</a:t>
                    </a:r>
                  </a:p>
                </p:txBody>
              </p:sp>
              <p:sp>
                <p:nvSpPr>
                  <p:cNvPr id="132" name="TextBox 26">
                    <a:extLst>
                      <a:ext uri="{FF2B5EF4-FFF2-40B4-BE49-F238E27FC236}">
                        <a16:creationId xmlns:a16="http://schemas.microsoft.com/office/drawing/2014/main" id="{4B779109-F0D1-4B3D-AE65-4B88798D0DFF}"/>
                      </a:ext>
                    </a:extLst>
                  </p:cNvPr>
                  <p:cNvSpPr txBox="1"/>
                  <p:nvPr/>
                </p:nvSpPr>
                <p:spPr>
                  <a:xfrm>
                    <a:off x="7404549" y="3000188"/>
                    <a:ext cx="2139691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en-US" altLang="zh-CN" sz="1050" dirty="0">
                        <a:solidFill>
                          <a:schemeClr val="bg2">
                            <a:lumMod val="25000"/>
                          </a:schemeClr>
                        </a:solidFill>
                        <a:cs typeface="+mn-ea"/>
                        <a:sym typeface="+mn-lt"/>
                      </a:rPr>
                      <a:t>INPUT TEXT HERE</a:t>
                    </a:r>
                    <a:endParaRPr lang="zh-CN" altLang="en-US" sz="105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3" name="文本框 132">
                    <a:extLst>
                      <a:ext uri="{FF2B5EF4-FFF2-40B4-BE49-F238E27FC236}">
                        <a16:creationId xmlns:a16="http://schemas.microsoft.com/office/drawing/2014/main" id="{9B9776E5-A97F-4F0B-8790-66E42458DC33}"/>
                      </a:ext>
                    </a:extLst>
                  </p:cNvPr>
                  <p:cNvSpPr txBox="1"/>
                  <p:nvPr/>
                </p:nvSpPr>
                <p:spPr>
                  <a:xfrm>
                    <a:off x="6254344" y="2555424"/>
                    <a:ext cx="758137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algn="dist">
                      <a:defRPr sz="9600" spc="-150">
                        <a:gradFill>
                          <a:gsLst>
                            <a:gs pos="0">
                              <a:schemeClr val="accent3">
                                <a:lumMod val="75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</a:schemeClr>
                            </a:gs>
                          </a:gsLst>
                          <a:lin ang="0" scaled="1"/>
                        </a:gradFill>
                        <a:latin typeface="优设标题黑" panose="00000500000000000000" pitchFamily="2" charset="-122"/>
                        <a:ea typeface="优设标题黑" panose="00000500000000000000" pitchFamily="2" charset="-122"/>
                      </a:defRPr>
                    </a:lvl1pPr>
                  </a:lstStyle>
                  <a:p>
                    <a:r>
                      <a:rPr lang="en-US" altLang="zh-CN" sz="4000" spc="-3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03</a:t>
                    </a:r>
                    <a:endParaRPr lang="zh-CN" altLang="en-US" sz="4000" spc="-300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130" name="直接连接符 129">
                  <a:extLst>
                    <a:ext uri="{FF2B5EF4-FFF2-40B4-BE49-F238E27FC236}">
                      <a16:creationId xmlns:a16="http://schemas.microsoft.com/office/drawing/2014/main" id="{7166565D-ED62-47E5-915E-FD5FC71C693B}"/>
                    </a:ext>
                  </a:extLst>
                </p:cNvPr>
                <p:cNvCxnSpPr/>
                <p:nvPr/>
              </p:nvCxnSpPr>
              <p:spPr>
                <a:xfrm>
                  <a:off x="3184647" y="4356389"/>
                  <a:ext cx="961122" cy="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95EA75D6-EBCC-4537-9E8B-D99601B05C02}"/>
              </a:ext>
            </a:extLst>
          </p:cNvPr>
          <p:cNvGrpSpPr/>
          <p:nvPr/>
        </p:nvGrpSpPr>
        <p:grpSpPr>
          <a:xfrm>
            <a:off x="6568834" y="5076114"/>
            <a:ext cx="3529182" cy="1045488"/>
            <a:chOff x="6849263" y="1139500"/>
            <a:chExt cx="3529182" cy="1045488"/>
          </a:xfrm>
        </p:grpSpPr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422D3DC3-66E5-4071-BFE4-47162C475430}"/>
                </a:ext>
              </a:extLst>
            </p:cNvPr>
            <p:cNvSpPr/>
            <p:nvPr/>
          </p:nvSpPr>
          <p:spPr>
            <a:xfrm>
              <a:off x="6849263" y="1477107"/>
              <a:ext cx="707881" cy="7078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2D12742C-AFA6-4AF5-8C17-34B52BA01FC8}"/>
                </a:ext>
              </a:extLst>
            </p:cNvPr>
            <p:cNvGrpSpPr/>
            <p:nvPr/>
          </p:nvGrpSpPr>
          <p:grpSpPr>
            <a:xfrm>
              <a:off x="6980112" y="1139500"/>
              <a:ext cx="3398333" cy="937146"/>
              <a:chOff x="7629152" y="1130300"/>
              <a:chExt cx="3398333" cy="937146"/>
            </a:xfrm>
          </p:grpSpPr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98434C56-7E7B-4172-8B84-D53167C5AB9B}"/>
                  </a:ext>
                </a:extLst>
              </p:cNvPr>
              <p:cNvSpPr/>
              <p:nvPr/>
            </p:nvSpPr>
            <p:spPr>
              <a:xfrm>
                <a:off x="7629152" y="1212301"/>
                <a:ext cx="840824" cy="8408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33D13FE8-3B64-4A74-8B6A-0B2542382943}"/>
                  </a:ext>
                </a:extLst>
              </p:cNvPr>
              <p:cNvGrpSpPr/>
              <p:nvPr/>
            </p:nvGrpSpPr>
            <p:grpSpPr>
              <a:xfrm>
                <a:off x="7647037" y="1130300"/>
                <a:ext cx="3380448" cy="937146"/>
                <a:chOff x="1445158" y="3419243"/>
                <a:chExt cx="3380448" cy="937146"/>
              </a:xfrm>
            </p:grpSpPr>
            <p:grpSp>
              <p:nvGrpSpPr>
                <p:cNvPr id="139" name="组合 138">
                  <a:extLst>
                    <a:ext uri="{FF2B5EF4-FFF2-40B4-BE49-F238E27FC236}">
                      <a16:creationId xmlns:a16="http://schemas.microsoft.com/office/drawing/2014/main" id="{7A9B6030-2615-405C-BE47-728E6792BAB1}"/>
                    </a:ext>
                  </a:extLst>
                </p:cNvPr>
                <p:cNvGrpSpPr/>
                <p:nvPr/>
              </p:nvGrpSpPr>
              <p:grpSpPr>
                <a:xfrm>
                  <a:off x="1445158" y="3419243"/>
                  <a:ext cx="3380448" cy="855583"/>
                  <a:chOff x="6254344" y="2398521"/>
                  <a:chExt cx="3380448" cy="855583"/>
                </a:xfrm>
              </p:grpSpPr>
              <p:sp>
                <p:nvSpPr>
                  <p:cNvPr id="141" name="文本框 140">
                    <a:extLst>
                      <a:ext uri="{FF2B5EF4-FFF2-40B4-BE49-F238E27FC236}">
                        <a16:creationId xmlns:a16="http://schemas.microsoft.com/office/drawing/2014/main" id="{BD0B17D1-EC61-4F08-9637-1E6E6812F16A}"/>
                      </a:ext>
                    </a:extLst>
                  </p:cNvPr>
                  <p:cNvSpPr txBox="1"/>
                  <p:nvPr/>
                </p:nvSpPr>
                <p:spPr>
                  <a:xfrm>
                    <a:off x="7313996" y="2398521"/>
                    <a:ext cx="232079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zh-CN" altLang="en-US" sz="3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+mn-ea"/>
                        <a:sym typeface="+mn-lt"/>
                      </a:rPr>
                      <a:t>模块讲解</a:t>
                    </a:r>
                  </a:p>
                </p:txBody>
              </p:sp>
              <p:sp>
                <p:nvSpPr>
                  <p:cNvPr id="142" name="TextBox 26">
                    <a:extLst>
                      <a:ext uri="{FF2B5EF4-FFF2-40B4-BE49-F238E27FC236}">
                        <a16:creationId xmlns:a16="http://schemas.microsoft.com/office/drawing/2014/main" id="{3D2F9082-FC8B-406A-A4A8-6A6884CC95FC}"/>
                      </a:ext>
                    </a:extLst>
                  </p:cNvPr>
                  <p:cNvSpPr txBox="1"/>
                  <p:nvPr/>
                </p:nvSpPr>
                <p:spPr>
                  <a:xfrm>
                    <a:off x="7404549" y="3000188"/>
                    <a:ext cx="2139691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dist"/>
                    <a:r>
                      <a:rPr lang="en-US" altLang="zh-CN" sz="1050" dirty="0">
                        <a:solidFill>
                          <a:schemeClr val="bg2">
                            <a:lumMod val="25000"/>
                          </a:schemeClr>
                        </a:solidFill>
                        <a:cs typeface="+mn-ea"/>
                        <a:sym typeface="+mn-lt"/>
                      </a:rPr>
                      <a:t>INPUT TEXT HERE</a:t>
                    </a:r>
                    <a:endParaRPr lang="zh-CN" altLang="en-US" sz="105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3" name="文本框 142">
                    <a:extLst>
                      <a:ext uri="{FF2B5EF4-FFF2-40B4-BE49-F238E27FC236}">
                        <a16:creationId xmlns:a16="http://schemas.microsoft.com/office/drawing/2014/main" id="{6611505A-DF84-4A3E-98C6-031B8B2F3A67}"/>
                      </a:ext>
                    </a:extLst>
                  </p:cNvPr>
                  <p:cNvSpPr txBox="1"/>
                  <p:nvPr/>
                </p:nvSpPr>
                <p:spPr>
                  <a:xfrm>
                    <a:off x="6254344" y="2540494"/>
                    <a:ext cx="758137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zh-CN"/>
                    </a:defPPr>
                    <a:lvl1pPr algn="dist">
                      <a:defRPr sz="9600" spc="-150">
                        <a:gradFill>
                          <a:gsLst>
                            <a:gs pos="0">
                              <a:schemeClr val="accent3">
                                <a:lumMod val="75000"/>
                              </a:schemeClr>
                            </a:gs>
                            <a:gs pos="100000">
                              <a:schemeClr val="accent1">
                                <a:lumMod val="60000"/>
                                <a:lumOff val="40000"/>
                              </a:schemeClr>
                            </a:gs>
                          </a:gsLst>
                          <a:lin ang="0" scaled="1"/>
                        </a:gradFill>
                        <a:latin typeface="优设标题黑" panose="00000500000000000000" pitchFamily="2" charset="-122"/>
                        <a:ea typeface="优设标题黑" panose="00000500000000000000" pitchFamily="2" charset="-122"/>
                      </a:defRPr>
                    </a:lvl1pPr>
                  </a:lstStyle>
                  <a:p>
                    <a:r>
                      <a:rPr lang="en-US" altLang="zh-CN" sz="4000" spc="-3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rPr>
                      <a:t>04</a:t>
                    </a:r>
                    <a:endParaRPr lang="zh-CN" altLang="en-US" sz="4000" spc="-300" dirty="0">
                      <a:solidFill>
                        <a:schemeClr val="bg1"/>
                      </a:solidFill>
                      <a:latin typeface="+mn-lt"/>
                      <a:ea typeface="+mn-ea"/>
                      <a:cs typeface="+mn-ea"/>
                      <a:sym typeface="+mn-lt"/>
                    </a:endParaRPr>
                  </a:p>
                </p:txBody>
              </p:sp>
            </p:grpSp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50319EF5-6582-4AC7-A3A8-3423233AAD8A}"/>
                    </a:ext>
                  </a:extLst>
                </p:cNvPr>
                <p:cNvCxnSpPr/>
                <p:nvPr/>
              </p:nvCxnSpPr>
              <p:spPr>
                <a:xfrm>
                  <a:off x="3184647" y="4356389"/>
                  <a:ext cx="961122" cy="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39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5249" y="51752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85687" y="-144466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6" y="6074288"/>
            <a:ext cx="2589821" cy="777862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 flipH="1">
            <a:off x="759610" y="707121"/>
            <a:ext cx="7453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4.3 51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单片机编码解码模块讲解</a:t>
            </a: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0800000">
            <a:off x="-1557151" y="4273201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7F6BD98-EC9E-49A8-A253-623F7091A8C5}"/>
              </a:ext>
            </a:extLst>
          </p:cNvPr>
          <p:cNvSpPr txBox="1"/>
          <p:nvPr/>
        </p:nvSpPr>
        <p:spPr>
          <a:xfrm>
            <a:off x="1014331" y="1728216"/>
            <a:ext cx="2752997" cy="120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、编码原理及编码协议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、编码效果演示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、解码原理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、解码效果演示</a:t>
            </a:r>
          </a:p>
        </p:txBody>
      </p:sp>
    </p:spTree>
    <p:extLst>
      <p:ext uri="{BB962C8B-B14F-4D97-AF65-F5344CB8AC3E}">
        <p14:creationId xmlns:p14="http://schemas.microsoft.com/office/powerpoint/2010/main" val="3191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530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编码原理及编码协议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212692" y="1454283"/>
            <a:ext cx="67826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编码协议：每一组原码由</a:t>
            </a:r>
            <a:r>
              <a:rPr lang="en-US" altLang="zh-CN" dirty="0"/>
              <a:t>1</a:t>
            </a:r>
            <a:r>
              <a:rPr lang="zh-CN" altLang="en-US" dirty="0"/>
              <a:t>位引导码、</a:t>
            </a:r>
            <a:r>
              <a:rPr lang="en-US" altLang="zh-CN" dirty="0"/>
              <a:t>8</a:t>
            </a:r>
            <a:r>
              <a:rPr lang="zh-CN" altLang="en-US" dirty="0"/>
              <a:t>位信息码和</a:t>
            </a:r>
            <a:r>
              <a:rPr lang="en-US" altLang="zh-CN" dirty="0"/>
              <a:t>1</a:t>
            </a:r>
            <a:r>
              <a:rPr lang="zh-CN" altLang="en-US" dirty="0"/>
              <a:t>位结束码组成</a:t>
            </a:r>
            <a:endParaRPr lang="en-US" altLang="zh-CN" dirty="0"/>
          </a:p>
          <a:p>
            <a:r>
              <a:rPr lang="zh-CN" altLang="en-US" dirty="0"/>
              <a:t>其中：</a:t>
            </a:r>
            <a:r>
              <a:rPr lang="en-US" altLang="zh-CN" dirty="0"/>
              <a:t>1.1</a:t>
            </a:r>
            <a:r>
              <a:rPr lang="zh-CN" altLang="en-US" dirty="0"/>
              <a:t>位引导码由</a:t>
            </a:r>
            <a:r>
              <a:rPr lang="en-US" altLang="zh-CN" dirty="0"/>
              <a:t>15.7ms</a:t>
            </a:r>
            <a:r>
              <a:rPr lang="zh-CN" altLang="en-US" dirty="0"/>
              <a:t>的高电平和</a:t>
            </a:r>
            <a:r>
              <a:rPr lang="en-US" altLang="zh-CN" dirty="0"/>
              <a:t>5.3ms</a:t>
            </a:r>
            <a:r>
              <a:rPr lang="zh-CN" altLang="en-US" dirty="0"/>
              <a:t>低电平组成 </a:t>
            </a:r>
            <a:endParaRPr lang="en-US" altLang="zh-CN" dirty="0"/>
          </a:p>
          <a:p>
            <a:r>
              <a:rPr lang="en-US" altLang="zh-CN" dirty="0"/>
              <a:t>           2.8</a:t>
            </a:r>
            <a:r>
              <a:rPr lang="zh-CN" altLang="en-US" dirty="0"/>
              <a:t>位信息码由“</a:t>
            </a:r>
            <a:r>
              <a:rPr lang="en-US" altLang="zh-CN" dirty="0"/>
              <a:t>0</a:t>
            </a:r>
            <a:r>
              <a:rPr lang="zh-CN" altLang="en-US" dirty="0"/>
              <a:t>”和“</a:t>
            </a:r>
            <a:r>
              <a:rPr lang="en-US" altLang="zh-CN" dirty="0"/>
              <a:t>1</a:t>
            </a:r>
            <a:r>
              <a:rPr lang="zh-CN" altLang="en-US" dirty="0"/>
              <a:t>”组成</a:t>
            </a:r>
            <a:endParaRPr lang="en-US" altLang="zh-CN" dirty="0"/>
          </a:p>
          <a:p>
            <a:r>
              <a:rPr lang="en-US" altLang="zh-CN" dirty="0"/>
              <a:t>              </a:t>
            </a:r>
            <a:r>
              <a:rPr lang="zh-CN" altLang="en-US" dirty="0"/>
              <a:t>“</a:t>
            </a:r>
            <a:r>
              <a:rPr lang="en-US" altLang="zh-CN" dirty="0"/>
              <a:t>1</a:t>
            </a:r>
            <a:r>
              <a:rPr lang="zh-CN" altLang="en-US" dirty="0"/>
              <a:t>”由</a:t>
            </a:r>
            <a:r>
              <a:rPr lang="en-US" altLang="zh-CN" dirty="0"/>
              <a:t>1.2ms</a:t>
            </a:r>
            <a:r>
              <a:rPr lang="zh-CN" altLang="en-US" dirty="0"/>
              <a:t>的高电平和</a:t>
            </a:r>
            <a:r>
              <a:rPr lang="en-US" altLang="zh-CN" dirty="0"/>
              <a:t>3ms</a:t>
            </a:r>
            <a:r>
              <a:rPr lang="zh-CN" altLang="en-US" dirty="0"/>
              <a:t>低电平组成</a:t>
            </a:r>
            <a:endParaRPr lang="en-US" altLang="zh-CN" dirty="0"/>
          </a:p>
          <a:p>
            <a:r>
              <a:rPr lang="en-US" altLang="zh-CN" dirty="0"/>
              <a:t>              </a:t>
            </a:r>
            <a:r>
              <a:rPr lang="zh-CN" altLang="en-US" dirty="0"/>
              <a:t>“</a:t>
            </a:r>
            <a:r>
              <a:rPr lang="en-US" altLang="zh-CN" dirty="0"/>
              <a:t>0</a:t>
            </a:r>
            <a:r>
              <a:rPr lang="zh-CN" altLang="en-US" dirty="0"/>
              <a:t>”由</a:t>
            </a:r>
            <a:r>
              <a:rPr lang="en-US" altLang="zh-CN" dirty="0"/>
              <a:t>1.2ms</a:t>
            </a:r>
            <a:r>
              <a:rPr lang="zh-CN" altLang="en-US" dirty="0"/>
              <a:t>的高电平和</a:t>
            </a:r>
            <a:r>
              <a:rPr lang="en-US" altLang="zh-CN" dirty="0"/>
              <a:t>1.2ms</a:t>
            </a:r>
            <a:r>
              <a:rPr lang="zh-CN" altLang="en-US" dirty="0"/>
              <a:t>低电平组成</a:t>
            </a:r>
            <a:endParaRPr lang="en-US" altLang="zh-CN" dirty="0"/>
          </a:p>
          <a:p>
            <a:r>
              <a:rPr lang="en-US" altLang="zh-CN" dirty="0"/>
              <a:t>           3.1</a:t>
            </a:r>
            <a:r>
              <a:rPr lang="zh-CN" altLang="en-US" dirty="0"/>
              <a:t>位结束码由</a:t>
            </a:r>
            <a:r>
              <a:rPr lang="en-US" altLang="zh-CN" dirty="0"/>
              <a:t>1.2ms</a:t>
            </a:r>
            <a:r>
              <a:rPr lang="zh-CN" altLang="en-US" dirty="0"/>
              <a:t>的高电平和</a:t>
            </a:r>
            <a:r>
              <a:rPr lang="en-US" altLang="zh-CN" dirty="0"/>
              <a:t>1.2ms</a:t>
            </a:r>
            <a:r>
              <a:rPr lang="zh-CN" altLang="en-US" dirty="0"/>
              <a:t>的低电平组成</a:t>
            </a:r>
            <a:endParaRPr lang="en-US" altLang="zh-CN" dirty="0"/>
          </a:p>
          <a:p>
            <a:r>
              <a:rPr lang="en-US" altLang="zh-CN" dirty="0"/>
              <a:t>          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8FA3357-1EC0-4A51-A7BF-5C0A88FE14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24" y="3429000"/>
            <a:ext cx="1709853" cy="18303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ADAD0F3-E180-4450-AA39-A69DA2086E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440" y="3440874"/>
            <a:ext cx="1716719" cy="18066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863646B-8F8C-451F-83F3-DC095FB934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631" y="3429000"/>
            <a:ext cx="2225809" cy="183038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3C7A968-C7B7-4F36-97AB-3CFF1B3EE9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23" y="3426674"/>
            <a:ext cx="2619824" cy="1836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530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编码原理及编码协议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55461"/>
            <a:ext cx="758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编码原理：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）利用定时器</a:t>
            </a:r>
            <a:r>
              <a:rPr lang="en-US" altLang="zh-CN" dirty="0"/>
              <a:t>2</a:t>
            </a:r>
            <a:r>
              <a:rPr lang="zh-CN" altLang="en-US" dirty="0"/>
              <a:t>完成的计时函数，用于产生要求时间的高电平或低电平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64F641-6BBB-4E22-B981-1FA6F84F8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794" y="2146163"/>
            <a:ext cx="5163657" cy="40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3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530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编码原理及编码协议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212692" y="1454283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编码原理：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）引导码产生：</a:t>
            </a:r>
            <a:r>
              <a:rPr lang="en-US" altLang="zh-CN" dirty="0"/>
              <a:t>          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96CE15-C3EE-4553-B69D-5810233A0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214" y="2245723"/>
            <a:ext cx="5800725" cy="253365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64427C8D-6D72-4377-9B1B-2ABE48626C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95" y="2510675"/>
            <a:ext cx="2619824" cy="183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530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编码原理及编码协议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212692" y="1454283"/>
            <a:ext cx="313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编码原理：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8</a:t>
            </a:r>
            <a:r>
              <a:rPr lang="zh-CN" altLang="en-US" dirty="0"/>
              <a:t>位信息码产生：</a:t>
            </a:r>
            <a:r>
              <a:rPr lang="en-US" altLang="zh-CN" dirty="0"/>
              <a:t>          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BC09B4-D779-404C-AE79-C18615F26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6486" y="2239450"/>
            <a:ext cx="5423483" cy="3234187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AF104DB3-FB63-4346-AD56-7334A2C6FE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03" y="2625594"/>
            <a:ext cx="1709853" cy="1830381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F495BE7C-BA1A-4967-B9D7-A85C5396D9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94" y="2623101"/>
            <a:ext cx="2225809" cy="18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1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530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编码原理及编码协议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212692" y="1454283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编码原理：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）原码产生：</a:t>
            </a:r>
            <a:r>
              <a:rPr lang="en-US" altLang="zh-CN" dirty="0"/>
              <a:t>         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95EAA2-FDA3-4AD3-B453-32240F2E9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044" y="2136861"/>
            <a:ext cx="5213592" cy="39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530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编码原理及编码协议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212692" y="1454283"/>
            <a:ext cx="2153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编码原理：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）结束码的产生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6ABC04-E9A2-444D-A191-7E2892485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772" y="2289762"/>
            <a:ext cx="6524625" cy="247650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F7C7913A-0C3F-486F-B69A-03DB03F866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207" y="2609669"/>
            <a:ext cx="1716719" cy="180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75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编码效果展示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发送原码</a:t>
            </a:r>
            <a:r>
              <a:rPr lang="en-US" altLang="zh-CN" dirty="0"/>
              <a:t>0x00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4BA62D-D1A9-4537-9FD4-548A29FB21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12" y="1379704"/>
            <a:ext cx="7939954" cy="396997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B80571-B27E-4238-BB55-83FC745AE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634" y="1865869"/>
            <a:ext cx="3595707" cy="270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75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编码效果展示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发送原码</a:t>
            </a:r>
            <a:r>
              <a:rPr lang="en-US" altLang="zh-CN" dirty="0"/>
              <a:t>0x8a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6B2B25-BB17-4230-BDEA-CABD25CA1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69" y="1893370"/>
            <a:ext cx="4591050" cy="2667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1DAEF3-B68C-4BEF-AAFF-E35E102D55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028" y="2208972"/>
            <a:ext cx="7890467" cy="39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0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75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编码效果展示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发送原码</a:t>
            </a:r>
            <a:r>
              <a:rPr lang="en-US" altLang="zh-CN" dirty="0"/>
              <a:t>0x10</a:t>
            </a:r>
            <a:r>
              <a:rPr lang="zh-CN" altLang="en-US" dirty="0"/>
              <a:t>：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AB60A0-3A84-43B1-BC0F-24548B86B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430" y="1796344"/>
            <a:ext cx="4991100" cy="2762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833481E-254C-42DF-B5A5-2BB083D631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56" y="2165371"/>
            <a:ext cx="7524528" cy="37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272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1.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团队介绍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C02AB0-8B60-48BA-AFAE-DB58DE543DCD}"/>
              </a:ext>
            </a:extLst>
          </p:cNvPr>
          <p:cNvSpPr txBox="1"/>
          <p:nvPr/>
        </p:nvSpPr>
        <p:spPr>
          <a:xfrm>
            <a:off x="1946394" y="1976876"/>
            <a:ext cx="7778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组长：向心力       本次实验中负责模拟电路红外解调接收系统的设计与调测</a:t>
            </a:r>
            <a:endParaRPr lang="en-US" altLang="zh-CN" dirty="0"/>
          </a:p>
          <a:p>
            <a:r>
              <a:rPr lang="zh-CN" altLang="en-US" dirty="0"/>
              <a:t>组员：蔡俊儒       本次实验中负责模拟电路红外发射系统的设计与调测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刘宇轩       本次实验中负责用</a:t>
            </a:r>
            <a:r>
              <a:rPr lang="en-US" altLang="zh-CN" dirty="0"/>
              <a:t>51</a:t>
            </a:r>
            <a:r>
              <a:rPr lang="zh-CN" altLang="en-US" dirty="0"/>
              <a:t>单片机与</a:t>
            </a:r>
            <a:r>
              <a:rPr lang="en-US" altLang="zh-CN" dirty="0"/>
              <a:t>74HC595</a:t>
            </a:r>
            <a:r>
              <a:rPr lang="zh-CN" altLang="en-US" dirty="0"/>
              <a:t>控制</a:t>
            </a:r>
            <a:r>
              <a:rPr lang="en-US" altLang="zh-CN" dirty="0"/>
              <a:t>8*8LED</a:t>
            </a:r>
            <a:r>
              <a:rPr lang="zh-CN" altLang="en-US" dirty="0"/>
              <a:t>点阵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zh-CN" altLang="en-US" dirty="0"/>
              <a:t>常宗煜       本次实验中负责</a:t>
            </a:r>
            <a:r>
              <a:rPr lang="en-US" altLang="zh-CN" dirty="0"/>
              <a:t>51</a:t>
            </a:r>
            <a:r>
              <a:rPr lang="zh-CN" altLang="en-US" dirty="0"/>
              <a:t>单片机的编码与解码部分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A8B01E-5ED2-4181-AB16-9238D15CE595}"/>
              </a:ext>
            </a:extLst>
          </p:cNvPr>
          <p:cNvSpPr txBox="1"/>
          <p:nvPr/>
        </p:nvSpPr>
        <p:spPr>
          <a:xfrm>
            <a:off x="2732631" y="16161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成员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840A6E-9B3E-47FE-8FA6-168B747E8823}"/>
              </a:ext>
            </a:extLst>
          </p:cNvPr>
          <p:cNvSpPr txBox="1"/>
          <p:nvPr/>
        </p:nvSpPr>
        <p:spPr>
          <a:xfrm>
            <a:off x="5905472" y="16075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工作</a:t>
            </a:r>
          </a:p>
        </p:txBody>
      </p:sp>
    </p:spTree>
    <p:extLst>
      <p:ext uri="{BB962C8B-B14F-4D97-AF65-F5344CB8AC3E}">
        <p14:creationId xmlns:p14="http://schemas.microsoft.com/office/powerpoint/2010/main" val="30174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272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3.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解码原理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700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定时器</a:t>
            </a:r>
            <a:r>
              <a:rPr lang="en-US" altLang="zh-CN" dirty="0"/>
              <a:t>2</a:t>
            </a:r>
            <a:r>
              <a:rPr lang="zh-CN" altLang="en-US" dirty="0"/>
              <a:t>的初始化及其中断函数的设置，用于对读入的信息进行计数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5BC0A2-A185-49FC-8DB2-89E69348D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3" y="1728409"/>
            <a:ext cx="5429747" cy="17605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B2F9978-2F5F-4771-96C9-BAA37C9DD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291" y="3673620"/>
            <a:ext cx="78867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272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3.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解码原理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619044" y="1266123"/>
            <a:ext cx="11030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外部中断</a:t>
            </a:r>
            <a:r>
              <a:rPr lang="en-US" altLang="zh-CN" dirty="0"/>
              <a:t>0</a:t>
            </a:r>
            <a:r>
              <a:rPr lang="zh-CN" altLang="en-US" dirty="0"/>
              <a:t>的初始化，用于计入每一位码的进入中断的次数，将其存入</a:t>
            </a:r>
            <a:r>
              <a:rPr lang="en-US" altLang="zh-CN" dirty="0" err="1"/>
              <a:t>irdata</a:t>
            </a:r>
            <a:r>
              <a:rPr lang="zh-CN" altLang="en-US" dirty="0"/>
              <a:t>，其实就是其时间，为以此判断</a:t>
            </a:r>
            <a:endParaRPr lang="en-US" altLang="zh-CN" dirty="0"/>
          </a:p>
          <a:p>
            <a:r>
              <a:rPr lang="zh-CN" altLang="en-US" dirty="0"/>
              <a:t>引导码、信息码的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做准备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306B86-6903-4A9C-B784-F79C290E4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48" y="2016450"/>
            <a:ext cx="7481066" cy="100240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3B65747-F439-47ED-8601-276E7DBD2D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672" y="3032698"/>
            <a:ext cx="9282957" cy="370135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0E6D75C1-B877-46AF-A5D9-069E1D1AF7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90" y="1710369"/>
            <a:ext cx="4026208" cy="201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3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272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3.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解码原理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894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根据每一位的中断次数进行判断（主要是信息的“</a:t>
            </a:r>
            <a:r>
              <a:rPr lang="en-US" altLang="zh-CN" dirty="0"/>
              <a:t>0</a:t>
            </a:r>
            <a:r>
              <a:rPr lang="zh-CN" altLang="en-US" dirty="0"/>
              <a:t>” 、</a:t>
            </a:r>
            <a:r>
              <a:rPr lang="en-US" altLang="zh-CN" dirty="0"/>
              <a:t> </a:t>
            </a:r>
            <a:r>
              <a:rPr lang="zh-CN" altLang="en-US" dirty="0"/>
              <a:t>“</a:t>
            </a:r>
            <a:r>
              <a:rPr lang="en-US" altLang="zh-CN" dirty="0"/>
              <a:t>1</a:t>
            </a:r>
            <a:r>
              <a:rPr lang="zh-CN" altLang="en-US" dirty="0"/>
              <a:t>” ），将解码的结果存入</a:t>
            </a:r>
            <a:r>
              <a:rPr lang="en-US" altLang="zh-CN" dirty="0" err="1"/>
              <a:t>ircode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6F01F3-CA9C-4588-A659-D03E1DA6F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799" y="1901677"/>
            <a:ext cx="11563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3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272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3.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解码原理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11343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主函数不断进行循环，当</a:t>
            </a:r>
            <a:r>
              <a:rPr lang="en-US" altLang="zh-CN" dirty="0" err="1"/>
              <a:t>irok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表示</a:t>
            </a:r>
            <a:r>
              <a:rPr lang="en-US" altLang="zh-CN" dirty="0"/>
              <a:t>10</a:t>
            </a:r>
            <a:r>
              <a:rPr lang="zh-CN" altLang="en-US" dirty="0"/>
              <a:t>位编码中断次数，然后进入</a:t>
            </a:r>
            <a:r>
              <a:rPr lang="en-US" altLang="zh-CN" dirty="0" err="1"/>
              <a:t>irpros</a:t>
            </a:r>
            <a:r>
              <a:rPr lang="zh-CN" altLang="en-US" dirty="0"/>
              <a:t>进行转换，将解码的结果存入</a:t>
            </a:r>
            <a:r>
              <a:rPr lang="en-US" altLang="zh-CN" dirty="0" err="1"/>
              <a:t>ircode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然后此时的</a:t>
            </a:r>
            <a:r>
              <a:rPr lang="en-US" altLang="zh-CN" dirty="0" err="1"/>
              <a:t>ircode</a:t>
            </a:r>
            <a:r>
              <a:rPr lang="zh-CN" altLang="en-US" dirty="0"/>
              <a:t>完成，可以进行显示功能的选择</a:t>
            </a:r>
            <a:endParaRPr lang="en-US" altLang="zh-CN" dirty="0"/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5B718CEB-C9E2-4CC2-9484-7E8AA75C2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254" y="2622951"/>
            <a:ext cx="12192000" cy="13260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B32A55-6D01-411D-85D4-44FF51D2F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7843" y="4263108"/>
            <a:ext cx="49434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5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75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4.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解码效果显示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393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模式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LED</a:t>
            </a:r>
            <a:r>
              <a:rPr lang="zh-CN" altLang="en-US" dirty="0"/>
              <a:t>全亮，表示解码结果为</a:t>
            </a:r>
            <a:r>
              <a:rPr lang="en-US" altLang="zh-CN" dirty="0"/>
              <a:t>01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66ADAE6-5643-47FC-A149-5F81E074A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079" y="1860382"/>
            <a:ext cx="4686300" cy="11906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3BB88BD-0A32-42ED-A162-BCDD7E4B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471" y="681963"/>
            <a:ext cx="4829175" cy="4095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7860D67-DB55-469C-BFAB-A892067280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26" y="3101228"/>
            <a:ext cx="7124960" cy="35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0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75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4.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解码效果显示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模式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LED1</a:t>
            </a:r>
            <a:r>
              <a:rPr lang="zh-CN" altLang="en-US" dirty="0"/>
              <a:t>亮，</a:t>
            </a:r>
            <a:r>
              <a:rPr lang="en-US" altLang="zh-CN" dirty="0"/>
              <a:t>LED2</a:t>
            </a:r>
            <a:r>
              <a:rPr lang="zh-CN" altLang="en-US" dirty="0"/>
              <a:t>灭，表示解码结果为</a:t>
            </a:r>
            <a:r>
              <a:rPr lang="en-US" altLang="zh-CN" dirty="0"/>
              <a:t>03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C01DA35-AA4D-41C5-BD21-EBFC945D8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77" y="1870906"/>
            <a:ext cx="4600575" cy="12287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3BB88BD-0A32-42ED-A162-BCDD7E4B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7369" y="703267"/>
            <a:ext cx="4829175" cy="4095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158DDA5-F6FA-4B0C-92E8-741ECD172BB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39" y="3172089"/>
            <a:ext cx="6784884" cy="33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8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75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4.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解码效果显示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467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模式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LED1</a:t>
            </a:r>
            <a:r>
              <a:rPr lang="zh-CN" altLang="en-US" dirty="0"/>
              <a:t>灭，</a:t>
            </a:r>
            <a:r>
              <a:rPr lang="en-US" altLang="zh-CN" dirty="0"/>
              <a:t>LED2</a:t>
            </a:r>
            <a:r>
              <a:rPr lang="zh-CN" altLang="en-US" dirty="0"/>
              <a:t>亮，表示解码结果为</a:t>
            </a:r>
            <a:r>
              <a:rPr lang="en-US" altLang="zh-CN" dirty="0"/>
              <a:t>ff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731BC30-625B-4103-B68A-626F3A30D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44" y="1885946"/>
            <a:ext cx="5676900" cy="12287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3BB88BD-0A32-42ED-A162-BCDD7E4B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664" y="674219"/>
            <a:ext cx="4829175" cy="4095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CC301D-2DAF-454A-B10B-14A8833923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99" y="3151887"/>
            <a:ext cx="6887524" cy="34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75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4.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解码效果显示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1091079" y="1426238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模式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LED</a:t>
            </a:r>
            <a:r>
              <a:rPr lang="zh-CN" altLang="en-US" dirty="0"/>
              <a:t>全不亮，表示解码结果为</a:t>
            </a:r>
            <a:r>
              <a:rPr lang="en-US" altLang="zh-CN" dirty="0"/>
              <a:t>21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7FCC8B-ED0C-428D-B451-3C3BC6E40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143" y="1793707"/>
            <a:ext cx="4895850" cy="12573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3BB88BD-0A32-42ED-A162-BCDD7E4BC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7347" y="638165"/>
            <a:ext cx="4829175" cy="4095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3FE5DA2-8F44-40AF-A898-40FB93F9FC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52" y="3051007"/>
            <a:ext cx="7201139" cy="360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5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285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接口电路显示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691563" y="12493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发射系统接口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B06D6A-176F-4575-9086-793EDE706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574" y="1308509"/>
            <a:ext cx="4905375" cy="51339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EFA314-D65A-4BC2-A55E-82404F9FF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666" y="1956093"/>
            <a:ext cx="4620390" cy="106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285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接口电路显示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691563" y="12493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接收系统接口</a:t>
            </a:r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2D9B9E6-1589-46EE-9F02-4E118419B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4293" y="1217690"/>
            <a:ext cx="5505450" cy="56007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8BAEE9E-5F84-4367-8CD4-68BCF3C6E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93" y="2534113"/>
            <a:ext cx="41148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375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课程设计要求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502C7E-E7FA-4789-95FA-E1CD5EF1C7FE}"/>
              </a:ext>
            </a:extLst>
          </p:cNvPr>
          <p:cNvSpPr txBox="1"/>
          <p:nvPr/>
        </p:nvSpPr>
        <p:spPr>
          <a:xfrm>
            <a:off x="1212692" y="1454283"/>
            <a:ext cx="75520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一、任务及要求 </a:t>
            </a:r>
            <a:endParaRPr lang="en-US" altLang="zh-CN" dirty="0"/>
          </a:p>
          <a:p>
            <a:r>
              <a:rPr lang="zh-CN" altLang="en-US" dirty="0"/>
              <a:t>任务：设计并制作红外遥控发射机和接收机。 </a:t>
            </a:r>
            <a:endParaRPr lang="en-US" altLang="zh-CN" dirty="0"/>
          </a:p>
          <a:p>
            <a:r>
              <a:rPr lang="zh-CN" altLang="en-US" dirty="0"/>
              <a:t>基本要求： </a:t>
            </a:r>
            <a:r>
              <a:rPr lang="en-US" altLang="zh-CN" dirty="0"/>
              <a:t>1</a:t>
            </a:r>
            <a:r>
              <a:rPr lang="zh-CN" altLang="en-US" dirty="0"/>
              <a:t>、遥控对象：</a:t>
            </a:r>
            <a:r>
              <a:rPr lang="en-US" altLang="zh-CN" dirty="0"/>
              <a:t>8*8LED</a:t>
            </a:r>
            <a:r>
              <a:rPr lang="zh-CN" altLang="en-US" dirty="0"/>
              <a:t>点阵，使之能实现小组预期的四个功能</a:t>
            </a:r>
            <a:endParaRPr lang="en-US" altLang="zh-CN" dirty="0"/>
          </a:p>
          <a:p>
            <a:r>
              <a:rPr lang="en-US" altLang="zh-CN" dirty="0"/>
              <a:t>                   2</a:t>
            </a:r>
            <a:r>
              <a:rPr lang="zh-CN" altLang="en-US" dirty="0"/>
              <a:t>、功能要求：①静态心形显示</a:t>
            </a:r>
            <a:endParaRPr lang="en-US" altLang="zh-CN" dirty="0"/>
          </a:p>
          <a:p>
            <a:r>
              <a:rPr lang="en-US" altLang="zh-CN" dirty="0"/>
              <a:t>                                           </a:t>
            </a:r>
            <a:r>
              <a:rPr lang="zh-CN" altLang="en-US" dirty="0"/>
              <a:t>②心形轨迹动态显示</a:t>
            </a:r>
            <a:endParaRPr lang="en-US" altLang="zh-CN" dirty="0"/>
          </a:p>
          <a:p>
            <a:r>
              <a:rPr lang="en-US" altLang="zh-CN" dirty="0"/>
              <a:t>                                           </a:t>
            </a:r>
            <a:r>
              <a:rPr lang="zh-CN" altLang="en-US" dirty="0"/>
              <a:t>③依次显示字母</a:t>
            </a:r>
            <a:r>
              <a:rPr lang="en-US" altLang="zh-CN" dirty="0"/>
              <a:t>BUPT</a:t>
            </a:r>
          </a:p>
          <a:p>
            <a:r>
              <a:rPr lang="en-US" altLang="zh-CN" dirty="0"/>
              <a:t>                                           </a:t>
            </a:r>
            <a:r>
              <a:rPr lang="zh-CN" altLang="en-US" dirty="0"/>
              <a:t>④滚动显示字母</a:t>
            </a:r>
            <a:r>
              <a:rPr lang="en-US" altLang="zh-CN" dirty="0"/>
              <a:t>BUPT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83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971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26004" y="-1945705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507" y="6074288"/>
            <a:ext cx="2589821" cy="777862"/>
          </a:xfrm>
          <a:prstGeom prst="rect">
            <a:avLst/>
          </a:prstGeom>
        </p:spPr>
      </p:pic>
      <p:sp>
        <p:nvSpPr>
          <p:cNvPr id="108" name="文本框 107"/>
          <p:cNvSpPr txBox="1"/>
          <p:nvPr/>
        </p:nvSpPr>
        <p:spPr>
          <a:xfrm flipH="1">
            <a:off x="770451" y="596507"/>
            <a:ext cx="4835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algn="l"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编码解码遇到的问题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C88F2B-3065-48DC-AEE2-845FE02FD381}"/>
              </a:ext>
            </a:extLst>
          </p:cNvPr>
          <p:cNvSpPr txBox="1"/>
          <p:nvPr/>
        </p:nvSpPr>
        <p:spPr>
          <a:xfrm>
            <a:off x="691563" y="1249390"/>
            <a:ext cx="1161728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1.51</a:t>
            </a:r>
            <a:r>
              <a:rPr lang="zh-CN" altLang="en-US" dirty="0"/>
              <a:t>单片机的定时器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时钟不稳定，导致计数出现较大误差</a:t>
            </a:r>
            <a:endParaRPr lang="en-US" altLang="zh-CN" dirty="0"/>
          </a:p>
          <a:p>
            <a:r>
              <a:rPr lang="zh-CN" altLang="en-US" dirty="0"/>
              <a:t>解决：使用定时器</a:t>
            </a:r>
            <a:r>
              <a:rPr lang="en-US" altLang="zh-CN" dirty="0"/>
              <a:t>2</a:t>
            </a:r>
            <a:r>
              <a:rPr lang="zh-CN" altLang="en-US" dirty="0"/>
              <a:t>，同时使用定时器</a:t>
            </a:r>
            <a:r>
              <a:rPr lang="en-US" altLang="zh-CN" dirty="0"/>
              <a:t>2</a:t>
            </a:r>
            <a:r>
              <a:rPr lang="zh-CN" altLang="en-US" dirty="0"/>
              <a:t>的重载功能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编码协议的设计问题</a:t>
            </a:r>
            <a:endParaRPr lang="en-US" altLang="zh-CN" dirty="0"/>
          </a:p>
          <a:p>
            <a:r>
              <a:rPr lang="zh-CN" altLang="en-US" dirty="0"/>
              <a:t>解决：使用引导码</a:t>
            </a:r>
            <a:r>
              <a:rPr lang="en-US" altLang="zh-CN" dirty="0"/>
              <a:t>+</a:t>
            </a:r>
            <a:r>
              <a:rPr lang="zh-CN" altLang="en-US" dirty="0"/>
              <a:t>信息码</a:t>
            </a:r>
            <a:r>
              <a:rPr lang="en-US" altLang="zh-CN" dirty="0"/>
              <a:t>+</a:t>
            </a:r>
            <a:r>
              <a:rPr lang="zh-CN" altLang="en-US" dirty="0"/>
              <a:t>结束码可以保证基本的正确解码和抗干扰性，同时对解码过程更加简单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接受开关电路的高低电平，在开始单片机无法输入</a:t>
            </a:r>
            <a:endParaRPr lang="en-US" altLang="zh-CN" dirty="0"/>
          </a:p>
          <a:p>
            <a:r>
              <a:rPr lang="zh-CN" altLang="en-US" dirty="0"/>
              <a:t>解决：将每一个输入端口置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解码过程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混乱</a:t>
            </a:r>
            <a:endParaRPr lang="en-US" altLang="zh-CN" dirty="0"/>
          </a:p>
          <a:p>
            <a:r>
              <a:rPr lang="zh-CN" altLang="en-US" dirty="0"/>
              <a:t>解决：定时器</a:t>
            </a:r>
            <a:r>
              <a:rPr lang="en-US" altLang="zh-CN" dirty="0"/>
              <a:t>2</a:t>
            </a:r>
            <a:r>
              <a:rPr lang="zh-CN" altLang="en-US" dirty="0"/>
              <a:t>的计数加入了每一条指令的执行过程，从而导致溢出时间不是设计值，重新进行检测，用示波器检</a:t>
            </a:r>
            <a:endParaRPr lang="en-US" altLang="zh-CN" dirty="0"/>
          </a:p>
          <a:p>
            <a:r>
              <a:rPr lang="zh-CN" altLang="en-US" dirty="0"/>
              <a:t>测实际一次溢出时间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解码中有毛刺</a:t>
            </a:r>
            <a:endParaRPr lang="en-US" altLang="zh-CN" dirty="0"/>
          </a:p>
          <a:p>
            <a:r>
              <a:rPr lang="zh-CN" altLang="en-US" dirty="0"/>
              <a:t>解决：加入判断，有毛刺跳过，不进行计时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40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 flipH="1">
            <a:off x="873621" y="1498320"/>
            <a:ext cx="2054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点阵显示原理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C761B88-1C02-4822-9C76-9E80C3CD7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60" y="1527932"/>
            <a:ext cx="3638680" cy="4347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6ACAB8A-7A0E-4B03-B86F-2A327B378497}"/>
              </a:ext>
            </a:extLst>
          </p:cNvPr>
          <p:cNvSpPr txBox="1"/>
          <p:nvPr/>
        </p:nvSpPr>
        <p:spPr>
          <a:xfrm>
            <a:off x="888438" y="1973364"/>
            <a:ext cx="5045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行共阴点阵</a:t>
            </a:r>
            <a:endParaRPr lang="en-US" altLang="zh-CN" sz="2400" dirty="0"/>
          </a:p>
          <a:p>
            <a:r>
              <a:rPr lang="zh-CN" altLang="en-US" sz="2400" dirty="0"/>
              <a:t>如图所示，每个</a:t>
            </a:r>
            <a:r>
              <a:rPr lang="en-US" altLang="zh-CN" sz="2400" dirty="0"/>
              <a:t>LED</a:t>
            </a:r>
            <a:r>
              <a:rPr lang="zh-CN" altLang="en-US" sz="2400" dirty="0"/>
              <a:t>灯的高电平接列信号，低电平位置接行信号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行信号低电平，列信号高电平时对应</a:t>
            </a:r>
            <a:r>
              <a:rPr lang="en-US" altLang="zh-CN" sz="2400" dirty="0"/>
              <a:t>led</a:t>
            </a:r>
            <a:r>
              <a:rPr lang="zh-CN" altLang="en-US" sz="2400" dirty="0"/>
              <a:t>灯亮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560543-134F-46D9-A7AD-33A50A5E6AF5}"/>
              </a:ext>
            </a:extLst>
          </p:cNvPr>
          <p:cNvSpPr txBox="1"/>
          <p:nvPr/>
        </p:nvSpPr>
        <p:spPr>
          <a:xfrm>
            <a:off x="598956" y="720079"/>
            <a:ext cx="7885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1E4E79"/>
                </a:solidFill>
                <a:ea typeface="方正正中黑简体" panose="02000000000000000000"/>
              </a:rPr>
              <a:t>4.4 51</a:t>
            </a:r>
            <a:r>
              <a:rPr lang="zh-CN" altLang="en-US" sz="4000" b="1" dirty="0">
                <a:solidFill>
                  <a:srgbClr val="1E4E79"/>
                </a:solidFill>
                <a:ea typeface="方正正中黑简体" panose="02000000000000000000"/>
              </a:rPr>
              <a:t>单片机控制</a:t>
            </a:r>
            <a:r>
              <a:rPr lang="en-US" altLang="zh-CN" sz="4000" b="1" dirty="0">
                <a:solidFill>
                  <a:srgbClr val="1E4E79"/>
                </a:solidFill>
                <a:ea typeface="方正正中黑简体" panose="02000000000000000000"/>
              </a:rPr>
              <a:t>8*8LED</a:t>
            </a:r>
            <a:r>
              <a:rPr lang="zh-CN" altLang="en-US" sz="4000" b="1" dirty="0">
                <a:solidFill>
                  <a:srgbClr val="1E4E79"/>
                </a:solidFill>
                <a:ea typeface="方正正中黑简体" panose="02000000000000000000"/>
              </a:rPr>
              <a:t>点阵模块</a:t>
            </a:r>
          </a:p>
        </p:txBody>
      </p:sp>
    </p:spTree>
    <p:extLst>
      <p:ext uri="{BB962C8B-B14F-4D97-AF65-F5344CB8AC3E}">
        <p14:creationId xmlns:p14="http://schemas.microsoft.com/office/powerpoint/2010/main" val="5777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 flipH="1">
            <a:off x="764287" y="712012"/>
            <a:ext cx="4441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51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单片机连接点阵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E45640-58B3-403E-BA44-6B9F3F704A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08" y="1810683"/>
            <a:ext cx="4819034" cy="343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0873372-A68E-4978-9ED9-FFBD50FD57B1}"/>
              </a:ext>
            </a:extLst>
          </p:cNvPr>
          <p:cNvSpPr txBox="1"/>
          <p:nvPr/>
        </p:nvSpPr>
        <p:spPr>
          <a:xfrm>
            <a:off x="6197600" y="2613331"/>
            <a:ext cx="50835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P1</a:t>
            </a:r>
            <a:r>
              <a:rPr lang="zh-CN" altLang="en-US" sz="2000" dirty="0"/>
              <a:t>端口连接点阵行信号，低电平有效</a:t>
            </a:r>
            <a:endParaRPr lang="en-US" altLang="zh-CN" sz="2000" dirty="0"/>
          </a:p>
          <a:p>
            <a:r>
              <a:rPr lang="en-US" altLang="zh-CN" sz="2000" dirty="0"/>
              <a:t>P3.4</a:t>
            </a:r>
            <a:r>
              <a:rPr lang="zh-CN" altLang="en-US" sz="2000" dirty="0"/>
              <a:t>串行数据输入                                </a:t>
            </a:r>
            <a:r>
              <a:rPr lang="en-US" altLang="zh-CN" sz="2000" dirty="0"/>
              <a:t>DS</a:t>
            </a:r>
          </a:p>
          <a:p>
            <a:r>
              <a:rPr lang="en-US" altLang="zh-CN" sz="2000" dirty="0"/>
              <a:t>P3.5</a:t>
            </a:r>
            <a:r>
              <a:rPr lang="zh-CN" altLang="en-US" sz="2000" dirty="0"/>
              <a:t>串行寄存器时钟，上升沿有效      </a:t>
            </a:r>
            <a:r>
              <a:rPr lang="en-US" altLang="zh-CN" sz="2000" dirty="0"/>
              <a:t>STCP</a:t>
            </a:r>
          </a:p>
          <a:p>
            <a:r>
              <a:rPr lang="en-US" altLang="zh-CN" sz="2000" dirty="0"/>
              <a:t>P3.6</a:t>
            </a:r>
            <a:r>
              <a:rPr lang="zh-CN" altLang="en-US" sz="2000" dirty="0"/>
              <a:t>串行输入时钟，上升沿有效          </a:t>
            </a:r>
            <a:r>
              <a:rPr lang="en-US" altLang="zh-CN" sz="2000" dirty="0"/>
              <a:t>SHCP</a:t>
            </a:r>
          </a:p>
          <a:p>
            <a:r>
              <a:rPr lang="en-US" altLang="zh-CN" sz="2000" dirty="0"/>
              <a:t>Q0-Q7</a:t>
            </a:r>
            <a:r>
              <a:rPr lang="zh-CN" altLang="en-US" sz="2000" dirty="0"/>
              <a:t>连接点阵列信号显示，高电平有效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EA79CB-992F-4AA8-8CEC-61C010DE70ED}"/>
              </a:ext>
            </a:extLst>
          </p:cNvPr>
          <p:cNvSpPr/>
          <p:nvPr/>
        </p:nvSpPr>
        <p:spPr>
          <a:xfrm>
            <a:off x="4120961" y="5890585"/>
            <a:ext cx="364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51</a:t>
            </a:r>
            <a:r>
              <a:rPr lang="zh-CN" altLang="en-US" dirty="0"/>
              <a:t>单片机通过</a:t>
            </a:r>
            <a:r>
              <a:rPr lang="en-US" altLang="zh-CN" dirty="0"/>
              <a:t>74HC595</a:t>
            </a:r>
            <a:r>
              <a:rPr lang="zh-CN" altLang="en-US" dirty="0"/>
              <a:t>与点阵相连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 flipH="1">
            <a:off x="764287" y="712012"/>
            <a:ext cx="3285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实物连接展示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EA79CB-992F-4AA8-8CEC-61C010DE70ED}"/>
              </a:ext>
            </a:extLst>
          </p:cNvPr>
          <p:cNvSpPr/>
          <p:nvPr/>
        </p:nvSpPr>
        <p:spPr>
          <a:xfrm>
            <a:off x="8225152" y="5468135"/>
            <a:ext cx="237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自制</a:t>
            </a:r>
            <a:r>
              <a:rPr lang="en-US" altLang="zh-CN" dirty="0"/>
              <a:t>8x8</a:t>
            </a:r>
            <a:r>
              <a:rPr lang="zh-CN" altLang="en-US" dirty="0"/>
              <a:t>点阵焊接背面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8E074EC-959B-4BCB-9321-866F03E1D5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" b="7294"/>
          <a:stretch/>
        </p:blipFill>
        <p:spPr>
          <a:xfrm>
            <a:off x="1186824" y="1644051"/>
            <a:ext cx="3986390" cy="371835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25582A3-91B0-4939-889E-025536B67FF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4" r="847"/>
          <a:stretch/>
        </p:blipFill>
        <p:spPr>
          <a:xfrm>
            <a:off x="7111176" y="1357845"/>
            <a:ext cx="4119678" cy="399431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4187C32-D7DB-4F21-A82C-08C38D8817B1}"/>
              </a:ext>
            </a:extLst>
          </p:cNvPr>
          <p:cNvSpPr txBox="1"/>
          <p:nvPr/>
        </p:nvSpPr>
        <p:spPr>
          <a:xfrm>
            <a:off x="2382131" y="54440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正面接口连接</a:t>
            </a:r>
          </a:p>
        </p:txBody>
      </p:sp>
    </p:spTree>
    <p:extLst>
      <p:ext uri="{BB962C8B-B14F-4D97-AF65-F5344CB8AC3E}">
        <p14:creationId xmlns:p14="http://schemas.microsoft.com/office/powerpoint/2010/main" val="31809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5249" y="51752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85687" y="-144466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6" y="6074288"/>
            <a:ext cx="2589821" cy="777862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 flipH="1">
            <a:off x="759610" y="707121"/>
            <a:ext cx="4409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功能部分</a:t>
            </a:r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Keil 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代码</a:t>
            </a: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0800000">
            <a:off x="-1557151" y="4273201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81A32BA-30E1-477C-92A8-8FD4566C1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9" y="1912706"/>
            <a:ext cx="6797629" cy="5334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E660BFF-ABF1-4E7A-A91D-5E458A0FC5E8}"/>
              </a:ext>
            </a:extLst>
          </p:cNvPr>
          <p:cNvSpPr txBox="1"/>
          <p:nvPr/>
        </p:nvSpPr>
        <p:spPr>
          <a:xfrm>
            <a:off x="743067" y="1527831"/>
            <a:ext cx="32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端口定义部分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C5367A8-F9B0-4479-BB1C-B2BECE00699E}"/>
              </a:ext>
            </a:extLst>
          </p:cNvPr>
          <p:cNvSpPr txBox="1"/>
          <p:nvPr/>
        </p:nvSpPr>
        <p:spPr>
          <a:xfrm>
            <a:off x="714906" y="2495054"/>
            <a:ext cx="32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字符串定义部分</a:t>
            </a:r>
            <a:r>
              <a:rPr lang="en-US" altLang="zh-CN" dirty="0"/>
              <a:t>(</a:t>
            </a:r>
            <a:r>
              <a:rPr lang="zh-CN" altLang="en-US" dirty="0"/>
              <a:t>取字模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C233182-A1E3-4842-A485-28AD0A80F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5" y="2976846"/>
            <a:ext cx="5745978" cy="2949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5249" y="51752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85687" y="-144466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6" y="6074288"/>
            <a:ext cx="2589821" cy="777862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 flipH="1">
            <a:off x="759610" y="707121"/>
            <a:ext cx="2251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字模选取</a:t>
            </a: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0800000">
            <a:off x="-1557151" y="4273201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3F4263F4-347A-49FE-BDBB-D79E0C7FB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9" y="2160039"/>
            <a:ext cx="5121758" cy="30280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FD2D5A7-5DB6-4AA0-8BA5-854C0A028C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33" y="1197399"/>
            <a:ext cx="1110574" cy="109823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7006CBE-4686-4E32-AF6B-C01347FB12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86" y="1391513"/>
            <a:ext cx="4566641" cy="69660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02D4E0D2-348B-4D34-8364-51DB55964F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4" t="9513" r="12983" b="12354"/>
          <a:stretch/>
        </p:blipFill>
        <p:spPr>
          <a:xfrm>
            <a:off x="5612841" y="2385556"/>
            <a:ext cx="1104011" cy="1162892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C29EAAA6-1F93-4F33-A950-008BC1CAFB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9" y="2548343"/>
            <a:ext cx="4751854" cy="696607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D2598156-7A3E-4B96-AB1B-5C669FADDE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841" y="3694681"/>
            <a:ext cx="1157040" cy="115704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9D2CCB78-E167-47BE-B28F-17F51EECBC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86" y="3921685"/>
            <a:ext cx="5081998" cy="737934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B31BD693-524F-4137-B9BA-88F7190C14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41" y="5040863"/>
            <a:ext cx="1088612" cy="1052723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9DC1EE94-4E4F-4B5C-AEB8-92B0527796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79" y="5162005"/>
            <a:ext cx="5253318" cy="85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5249" y="51752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85687" y="-144466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6" y="6074288"/>
            <a:ext cx="2589821" cy="777862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 flipH="1">
            <a:off x="759610" y="707121"/>
            <a:ext cx="4409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功能部分</a:t>
            </a:r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Keil 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代码</a:t>
            </a: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0800000">
            <a:off x="-1557151" y="4273201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E660BFF-ABF1-4E7A-A91D-5E458A0FC5E8}"/>
              </a:ext>
            </a:extLst>
          </p:cNvPr>
          <p:cNvSpPr txBox="1"/>
          <p:nvPr/>
        </p:nvSpPr>
        <p:spPr>
          <a:xfrm>
            <a:off x="682171" y="1527831"/>
            <a:ext cx="497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74HC595</a:t>
            </a:r>
            <a:r>
              <a:rPr lang="zh-CN" altLang="en-US" dirty="0"/>
              <a:t>控制函数（时钟控制串并转换）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C5367A8-F9B0-4479-BB1C-B2BECE00699E}"/>
              </a:ext>
            </a:extLst>
          </p:cNvPr>
          <p:cNvSpPr txBox="1"/>
          <p:nvPr/>
        </p:nvSpPr>
        <p:spPr>
          <a:xfrm>
            <a:off x="8174885" y="2046248"/>
            <a:ext cx="32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延时函数以及行扫描函数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B084901-163E-4827-B745-54CC199C0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6" y="1902632"/>
            <a:ext cx="7527438" cy="30495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19AE9E-D0C5-4D38-AEC7-B82E1E5AF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93" y="2713523"/>
            <a:ext cx="4192207" cy="239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5249" y="51752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85687" y="-144466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6" y="6074288"/>
            <a:ext cx="2589821" cy="777862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 flipH="1">
            <a:off x="759610" y="707121"/>
            <a:ext cx="4409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功能部分</a:t>
            </a:r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Keil 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代码</a:t>
            </a: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0800000">
            <a:off x="-1557151" y="4273201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E660BFF-ABF1-4E7A-A91D-5E458A0FC5E8}"/>
              </a:ext>
            </a:extLst>
          </p:cNvPr>
          <p:cNvSpPr txBox="1"/>
          <p:nvPr/>
        </p:nvSpPr>
        <p:spPr>
          <a:xfrm>
            <a:off x="743067" y="1527831"/>
            <a:ext cx="32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</a:t>
            </a:r>
            <a:r>
              <a:rPr lang="en-US" altLang="zh-CN" dirty="0"/>
              <a:t>1</a:t>
            </a:r>
            <a:r>
              <a:rPr lang="zh-CN" altLang="en-US" dirty="0"/>
              <a:t>静态显示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C5367A8-F9B0-4479-BB1C-B2BECE00699E}"/>
              </a:ext>
            </a:extLst>
          </p:cNvPr>
          <p:cNvSpPr txBox="1"/>
          <p:nvPr/>
        </p:nvSpPr>
        <p:spPr>
          <a:xfrm>
            <a:off x="6797009" y="1415007"/>
            <a:ext cx="32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模式二 流水心显示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3D4CC9-4898-48F5-A086-717DA9015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1" y="1952476"/>
            <a:ext cx="3307367" cy="20270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A77A80B-D523-4E48-B2B8-FBFEB0E77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053" y="1885372"/>
            <a:ext cx="4625741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5249" y="51752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85687" y="-144466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6" y="6074288"/>
            <a:ext cx="2589821" cy="777862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 flipH="1">
            <a:off x="759610" y="707121"/>
            <a:ext cx="4409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功能部分</a:t>
            </a:r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Keil 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代码</a:t>
            </a: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0800000">
            <a:off x="-1557151" y="4273201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E660BFF-ABF1-4E7A-A91D-5E458A0FC5E8}"/>
              </a:ext>
            </a:extLst>
          </p:cNvPr>
          <p:cNvSpPr txBox="1"/>
          <p:nvPr/>
        </p:nvSpPr>
        <p:spPr>
          <a:xfrm>
            <a:off x="743067" y="1527831"/>
            <a:ext cx="32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模式三 </a:t>
            </a:r>
            <a:r>
              <a:rPr lang="en-US" altLang="zh-CN" dirty="0"/>
              <a:t>BUPT</a:t>
            </a:r>
            <a:r>
              <a:rPr lang="zh-CN" altLang="en-US" dirty="0"/>
              <a:t>逐字显示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C5367A8-F9B0-4479-BB1C-B2BECE00699E}"/>
              </a:ext>
            </a:extLst>
          </p:cNvPr>
          <p:cNvSpPr txBox="1"/>
          <p:nvPr/>
        </p:nvSpPr>
        <p:spPr>
          <a:xfrm>
            <a:off x="6797009" y="1415007"/>
            <a:ext cx="32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模式二 </a:t>
            </a:r>
            <a:r>
              <a:rPr lang="en-US" altLang="zh-CN" dirty="0"/>
              <a:t>BUPT</a:t>
            </a:r>
            <a:r>
              <a:rPr lang="zh-CN" altLang="en-US" dirty="0"/>
              <a:t>滚动显示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C84F15-96C7-48F6-9AB6-04ADEFF43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7" y="2117171"/>
            <a:ext cx="5616243" cy="31895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0A781A-B5F9-4A27-89D1-CD6EACEF14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23" y="1985919"/>
            <a:ext cx="5480141" cy="334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1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5249" y="51752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685687" y="-144466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46" y="6074288"/>
            <a:ext cx="2589821" cy="777862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 flipH="1">
            <a:off x="759610" y="707121"/>
            <a:ext cx="4835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调试过程碰到的问题</a:t>
            </a: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 rot="10800000">
            <a:off x="-1557151" y="4273201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22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E660BFF-ABF1-4E7A-A91D-5E458A0FC5E8}"/>
              </a:ext>
            </a:extLst>
          </p:cNvPr>
          <p:cNvSpPr txBox="1"/>
          <p:nvPr/>
        </p:nvSpPr>
        <p:spPr>
          <a:xfrm>
            <a:off x="798239" y="1494285"/>
            <a:ext cx="5297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Q1.</a:t>
            </a:r>
            <a:r>
              <a:rPr lang="zh-CN" altLang="en-US" dirty="0"/>
              <a:t>点阵的驱动和连接方式（限流限压）</a:t>
            </a:r>
            <a:endParaRPr lang="en-US" altLang="zh-CN" dirty="0"/>
          </a:p>
          <a:p>
            <a:r>
              <a:rPr lang="en-US" altLang="zh-CN" dirty="0"/>
              <a:t>A:</a:t>
            </a:r>
            <a:r>
              <a:rPr lang="zh-CN" altLang="en-US" dirty="0"/>
              <a:t>行列信号都通过</a:t>
            </a:r>
            <a:r>
              <a:rPr lang="en-US" altLang="zh-CN" dirty="0"/>
              <a:t>50</a:t>
            </a:r>
            <a:r>
              <a:rPr lang="zh-CN" altLang="en-US" dirty="0"/>
              <a:t>欧姆电阻进行保护，行信号与</a:t>
            </a:r>
            <a:r>
              <a:rPr lang="en-US" altLang="zh-CN" dirty="0"/>
              <a:t>51</a:t>
            </a:r>
            <a:r>
              <a:rPr lang="zh-CN" altLang="en-US" dirty="0"/>
              <a:t>单片机直连，列信号通过</a:t>
            </a:r>
            <a:r>
              <a:rPr lang="en-US" altLang="zh-CN" dirty="0"/>
              <a:t>74HC595</a:t>
            </a:r>
            <a:r>
              <a:rPr lang="zh-CN" altLang="en-US" dirty="0"/>
              <a:t>控制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C5367A8-F9B0-4479-BB1C-B2BECE00699E}"/>
              </a:ext>
            </a:extLst>
          </p:cNvPr>
          <p:cNvSpPr txBox="1"/>
          <p:nvPr/>
        </p:nvSpPr>
        <p:spPr>
          <a:xfrm>
            <a:off x="788276" y="2525500"/>
            <a:ext cx="5680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Q2.</a:t>
            </a:r>
            <a:r>
              <a:rPr lang="zh-CN" altLang="en-US" dirty="0"/>
              <a:t>点阵显示时，状态不稳定，</a:t>
            </a:r>
            <a:r>
              <a:rPr lang="en-US" altLang="zh-CN" dirty="0"/>
              <a:t>led</a:t>
            </a:r>
            <a:r>
              <a:rPr lang="zh-CN" altLang="en-US" dirty="0"/>
              <a:t>灯不正常闪烁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：时钟延时不准确，延时时间较长导致视觉暂留效果不好，减少延时</a:t>
            </a:r>
            <a:r>
              <a:rPr lang="en-US" altLang="zh-CN" dirty="0"/>
              <a:t>led</a:t>
            </a:r>
            <a:r>
              <a:rPr lang="zh-CN" altLang="en-US" dirty="0"/>
              <a:t>稳定显示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C71CC3D-C56F-4283-A091-4FFBBAEFCE0A}"/>
              </a:ext>
            </a:extLst>
          </p:cNvPr>
          <p:cNvSpPr txBox="1"/>
          <p:nvPr/>
        </p:nvSpPr>
        <p:spPr>
          <a:xfrm>
            <a:off x="759610" y="3624234"/>
            <a:ext cx="5680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Q3.</a:t>
            </a:r>
            <a:r>
              <a:rPr lang="zh-CN" altLang="en-US" dirty="0"/>
              <a:t>点阵显示时，亮的</a:t>
            </a:r>
            <a:r>
              <a:rPr lang="en-US" altLang="zh-CN" dirty="0"/>
              <a:t>LED</a:t>
            </a:r>
            <a:r>
              <a:rPr lang="zh-CN" altLang="en-US" dirty="0"/>
              <a:t>下一行同位置出现虚影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51</a:t>
            </a:r>
            <a:r>
              <a:rPr lang="zh-CN" altLang="en-US" dirty="0"/>
              <a:t>单片机代码编写没有进行消隐操作，影响了下一行显示</a:t>
            </a:r>
          </a:p>
        </p:txBody>
      </p:sp>
      <p:pic>
        <p:nvPicPr>
          <p:cNvPr id="1026" name="Picture 2" descr="点阵消隐 的图像结果">
            <a:extLst>
              <a:ext uri="{FF2B5EF4-FFF2-40B4-BE49-F238E27FC236}">
                <a16:creationId xmlns:a16="http://schemas.microsoft.com/office/drawing/2014/main" id="{DC69F8C8-E78A-446A-8689-106098F05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0" t="39144" r="35060" b="22930"/>
          <a:stretch/>
        </p:blipFill>
        <p:spPr bwMode="auto">
          <a:xfrm>
            <a:off x="7990870" y="1981057"/>
            <a:ext cx="2472266" cy="28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938369-C8A2-46A3-95F8-B17FBAB1F814}"/>
              </a:ext>
            </a:extLst>
          </p:cNvPr>
          <p:cNvSpPr txBox="1"/>
          <p:nvPr/>
        </p:nvSpPr>
        <p:spPr>
          <a:xfrm>
            <a:off x="7990870" y="4974949"/>
            <a:ext cx="326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例图：</a:t>
            </a:r>
            <a:endParaRPr lang="en-US" altLang="zh-CN" dirty="0"/>
          </a:p>
          <a:p>
            <a:r>
              <a:rPr lang="zh-CN" altLang="en-US" dirty="0"/>
              <a:t>亮灯的下一排</a:t>
            </a:r>
            <a:r>
              <a:rPr lang="en-US" altLang="zh-CN" dirty="0"/>
              <a:t>led</a:t>
            </a:r>
            <a:r>
              <a:rPr lang="zh-CN" altLang="en-US" dirty="0"/>
              <a:t>黯淡亮</a:t>
            </a:r>
          </a:p>
        </p:txBody>
      </p:sp>
    </p:spTree>
    <p:extLst>
      <p:ext uri="{BB962C8B-B14F-4D97-AF65-F5344CB8AC3E}">
        <p14:creationId xmlns:p14="http://schemas.microsoft.com/office/powerpoint/2010/main" val="14596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 flipH="1">
            <a:off x="793798" y="735479"/>
            <a:ext cx="530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3.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系统总体设计框架图</a:t>
            </a:r>
          </a:p>
        </p:txBody>
      </p: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E45C6D81-D854-4968-91CF-D5C53F7974F7}"/>
              </a:ext>
            </a:extLst>
          </p:cNvPr>
          <p:cNvSpPr/>
          <p:nvPr/>
        </p:nvSpPr>
        <p:spPr>
          <a:xfrm>
            <a:off x="1076148" y="1830518"/>
            <a:ext cx="1674948" cy="5097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5v</a:t>
            </a:r>
            <a:r>
              <a:rPr lang="zh-CN" altLang="en-US" dirty="0"/>
              <a:t>高电平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9CBBF23-DF5B-4A35-841B-346D0E7E5AFB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751096" y="2079972"/>
            <a:ext cx="586464" cy="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图: 过程 23">
            <a:extLst>
              <a:ext uri="{FF2B5EF4-FFF2-40B4-BE49-F238E27FC236}">
                <a16:creationId xmlns:a16="http://schemas.microsoft.com/office/drawing/2014/main" id="{F5B98AD5-BDA7-4CC0-9DC3-2E91D39EDF6F}"/>
              </a:ext>
            </a:extLst>
          </p:cNvPr>
          <p:cNvSpPr/>
          <p:nvPr/>
        </p:nvSpPr>
        <p:spPr>
          <a:xfrm>
            <a:off x="3337560" y="1830519"/>
            <a:ext cx="1620041" cy="5097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拨码按键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E2B8304-2D51-4D2A-9FE8-0B241B8D7FDE}"/>
              </a:ext>
            </a:extLst>
          </p:cNvPr>
          <p:cNvCxnSpPr>
            <a:stCxn id="24" idx="3"/>
          </p:cNvCxnSpPr>
          <p:nvPr/>
        </p:nvCxnSpPr>
        <p:spPr>
          <a:xfrm flipV="1">
            <a:off x="4957601" y="2079972"/>
            <a:ext cx="693391" cy="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流程图: 过程 26">
            <a:extLst>
              <a:ext uri="{FF2B5EF4-FFF2-40B4-BE49-F238E27FC236}">
                <a16:creationId xmlns:a16="http://schemas.microsoft.com/office/drawing/2014/main" id="{929A00ED-0294-44B7-8AF9-B190AB46B46A}"/>
              </a:ext>
            </a:extLst>
          </p:cNvPr>
          <p:cNvSpPr/>
          <p:nvPr/>
        </p:nvSpPr>
        <p:spPr>
          <a:xfrm>
            <a:off x="5634364" y="1830517"/>
            <a:ext cx="1507100" cy="50974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STC89C51</a:t>
            </a:r>
            <a:r>
              <a:rPr lang="zh-CN" altLang="en-US" dirty="0"/>
              <a:t>编码输出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BEBB656-5E89-4282-BE3A-DD0991F41365}"/>
              </a:ext>
            </a:extLst>
          </p:cNvPr>
          <p:cNvCxnSpPr>
            <a:stCxn id="27" idx="3"/>
          </p:cNvCxnSpPr>
          <p:nvPr/>
        </p:nvCxnSpPr>
        <p:spPr>
          <a:xfrm flipV="1">
            <a:off x="7141464" y="2079968"/>
            <a:ext cx="555556" cy="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BAC8B0BB-036E-433F-B809-897BCBA226B1}"/>
              </a:ext>
            </a:extLst>
          </p:cNvPr>
          <p:cNvSpPr/>
          <p:nvPr/>
        </p:nvSpPr>
        <p:spPr>
          <a:xfrm>
            <a:off x="7697020" y="1829763"/>
            <a:ext cx="1405218" cy="5097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ne555</a:t>
            </a:r>
            <a:r>
              <a:rPr lang="zh-CN" altLang="en-US" dirty="0"/>
              <a:t>调制载波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FED7FD-BA65-4FC8-A50F-F2476A9753F0}"/>
              </a:ext>
            </a:extLst>
          </p:cNvPr>
          <p:cNvCxnSpPr>
            <a:stCxn id="31" idx="3"/>
          </p:cNvCxnSpPr>
          <p:nvPr/>
        </p:nvCxnSpPr>
        <p:spPr>
          <a:xfrm flipV="1">
            <a:off x="9102238" y="2079961"/>
            <a:ext cx="498962" cy="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流程图: 过程 33">
            <a:extLst>
              <a:ext uri="{FF2B5EF4-FFF2-40B4-BE49-F238E27FC236}">
                <a16:creationId xmlns:a16="http://schemas.microsoft.com/office/drawing/2014/main" id="{978640D6-0A97-4AA4-A44C-69A30953FE23}"/>
              </a:ext>
            </a:extLst>
          </p:cNvPr>
          <p:cNvSpPr/>
          <p:nvPr/>
        </p:nvSpPr>
        <p:spPr>
          <a:xfrm>
            <a:off x="9596434" y="1829733"/>
            <a:ext cx="1405218" cy="5082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功放与红外二极管</a:t>
            </a:r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A51AB585-9E85-4EF2-BF02-1972A58314F4}"/>
              </a:ext>
            </a:extLst>
          </p:cNvPr>
          <p:cNvCxnSpPr>
            <a:cxnSpLocks/>
            <a:stCxn id="34" idx="2"/>
            <a:endCxn id="37" idx="3"/>
          </p:cNvCxnSpPr>
          <p:nvPr/>
        </p:nvCxnSpPr>
        <p:spPr>
          <a:xfrm rot="5400000">
            <a:off x="9287817" y="2162889"/>
            <a:ext cx="836090" cy="11863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流程图: 过程 36">
            <a:extLst>
              <a:ext uri="{FF2B5EF4-FFF2-40B4-BE49-F238E27FC236}">
                <a16:creationId xmlns:a16="http://schemas.microsoft.com/office/drawing/2014/main" id="{3CC837F9-CF41-4B31-BB48-74D8EC856464}"/>
              </a:ext>
            </a:extLst>
          </p:cNvPr>
          <p:cNvSpPr/>
          <p:nvPr/>
        </p:nvSpPr>
        <p:spPr>
          <a:xfrm>
            <a:off x="7707462" y="2919230"/>
            <a:ext cx="1405218" cy="5097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接收端二极管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C7369DE-6551-4961-B017-B3F2E7B0F1B1}"/>
              </a:ext>
            </a:extLst>
          </p:cNvPr>
          <p:cNvCxnSpPr>
            <a:cxnSpLocks/>
            <a:stCxn id="37" idx="1"/>
            <a:endCxn id="105" idx="3"/>
          </p:cNvCxnSpPr>
          <p:nvPr/>
        </p:nvCxnSpPr>
        <p:spPr>
          <a:xfrm flipH="1">
            <a:off x="7141944" y="3174115"/>
            <a:ext cx="565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流程图: 过程 104">
            <a:extLst>
              <a:ext uri="{FF2B5EF4-FFF2-40B4-BE49-F238E27FC236}">
                <a16:creationId xmlns:a16="http://schemas.microsoft.com/office/drawing/2014/main" id="{225AF2AE-C73D-49DE-8951-B50FA1BB0EA2}"/>
              </a:ext>
            </a:extLst>
          </p:cNvPr>
          <p:cNvSpPr/>
          <p:nvPr/>
        </p:nvSpPr>
        <p:spPr>
          <a:xfrm>
            <a:off x="5650992" y="2919230"/>
            <a:ext cx="1490952" cy="5097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CX20106A</a:t>
            </a:r>
            <a:r>
              <a:rPr lang="zh-CN" altLang="en-US" dirty="0"/>
              <a:t>解调放大电路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C1358FD0-E983-4DF0-86D8-F7C40C84E446}"/>
              </a:ext>
            </a:extLst>
          </p:cNvPr>
          <p:cNvCxnSpPr>
            <a:cxnSpLocks/>
            <a:stCxn id="105" idx="1"/>
            <a:endCxn id="113" idx="3"/>
          </p:cNvCxnSpPr>
          <p:nvPr/>
        </p:nvCxnSpPr>
        <p:spPr>
          <a:xfrm flipH="1" flipV="1">
            <a:off x="4956306" y="3174111"/>
            <a:ext cx="694686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流程图: 过程 112">
            <a:extLst>
              <a:ext uri="{FF2B5EF4-FFF2-40B4-BE49-F238E27FC236}">
                <a16:creationId xmlns:a16="http://schemas.microsoft.com/office/drawing/2014/main" id="{3AE7E09A-89B1-4ABF-9075-01D9A168F02C}"/>
              </a:ext>
            </a:extLst>
          </p:cNvPr>
          <p:cNvSpPr/>
          <p:nvPr/>
        </p:nvSpPr>
        <p:spPr>
          <a:xfrm>
            <a:off x="3337560" y="2919231"/>
            <a:ext cx="1618746" cy="5097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STC89C51</a:t>
            </a:r>
            <a:r>
              <a:rPr lang="zh-CN" altLang="en-US" dirty="0"/>
              <a:t>解码输出</a:t>
            </a:r>
          </a:p>
        </p:txBody>
      </p: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2CE9DB8C-13C2-460B-BC4B-A15493405AB9}"/>
              </a:ext>
            </a:extLst>
          </p:cNvPr>
          <p:cNvCxnSpPr>
            <a:cxnSpLocks/>
            <a:stCxn id="113" idx="1"/>
          </p:cNvCxnSpPr>
          <p:nvPr/>
        </p:nvCxnSpPr>
        <p:spPr>
          <a:xfrm flipH="1" flipV="1">
            <a:off x="2814460" y="3168684"/>
            <a:ext cx="523100" cy="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流程图: 过程 127">
            <a:extLst>
              <a:ext uri="{FF2B5EF4-FFF2-40B4-BE49-F238E27FC236}">
                <a16:creationId xmlns:a16="http://schemas.microsoft.com/office/drawing/2014/main" id="{4ABFE5D8-6FFF-42E6-8D7C-521EE8D2F511}"/>
              </a:ext>
            </a:extLst>
          </p:cNvPr>
          <p:cNvSpPr/>
          <p:nvPr/>
        </p:nvSpPr>
        <p:spPr>
          <a:xfrm>
            <a:off x="1089731" y="2919231"/>
            <a:ext cx="1674949" cy="50975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74HC595</a:t>
            </a:r>
            <a:r>
              <a:rPr lang="zh-CN" altLang="en-US" dirty="0"/>
              <a:t>驱动</a:t>
            </a:r>
          </a:p>
        </p:txBody>
      </p:sp>
      <p:cxnSp>
        <p:nvCxnSpPr>
          <p:cNvPr id="132" name="连接符: 肘形 131">
            <a:extLst>
              <a:ext uri="{FF2B5EF4-FFF2-40B4-BE49-F238E27FC236}">
                <a16:creationId xmlns:a16="http://schemas.microsoft.com/office/drawing/2014/main" id="{987D553A-C7DC-44DC-8A4E-74DB26984B77}"/>
              </a:ext>
            </a:extLst>
          </p:cNvPr>
          <p:cNvCxnSpPr>
            <a:cxnSpLocks/>
            <a:stCxn id="128" idx="2"/>
            <a:endCxn id="133" idx="1"/>
          </p:cNvCxnSpPr>
          <p:nvPr/>
        </p:nvCxnSpPr>
        <p:spPr>
          <a:xfrm rot="16200000" flipH="1">
            <a:off x="2203262" y="3152932"/>
            <a:ext cx="858242" cy="14103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流程图: 过程 132">
            <a:extLst>
              <a:ext uri="{FF2B5EF4-FFF2-40B4-BE49-F238E27FC236}">
                <a16:creationId xmlns:a16="http://schemas.microsoft.com/office/drawing/2014/main" id="{8DD7C5D4-C583-4C53-9650-CA08AE327641}"/>
              </a:ext>
            </a:extLst>
          </p:cNvPr>
          <p:cNvSpPr/>
          <p:nvPr/>
        </p:nvSpPr>
        <p:spPr>
          <a:xfrm>
            <a:off x="3337561" y="4013179"/>
            <a:ext cx="1618746" cy="54810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</a:t>
            </a:r>
            <a:r>
              <a:rPr lang="en-US" altLang="zh-CN" dirty="0"/>
              <a:t>LED</a:t>
            </a:r>
            <a:r>
              <a:rPr lang="zh-CN" altLang="en-US" dirty="0"/>
              <a:t>点阵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 flipH="1">
            <a:off x="793798" y="735479"/>
            <a:ext cx="530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altLang="zh-CN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3.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系统总体设计框架图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206115-9EA3-4249-A20D-7031D227E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0" y="1469074"/>
            <a:ext cx="11893055" cy="32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3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 flipH="1">
            <a:off x="2459406" y="1591210"/>
            <a:ext cx="4965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NE555</a:t>
            </a:r>
            <a:r>
              <a:rPr lang="zh-CN" altLang="en-US" sz="24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调制载波原理</a:t>
            </a:r>
          </a:p>
        </p:txBody>
      </p:sp>
      <p:pic>
        <p:nvPicPr>
          <p:cNvPr id="100" name="图片 99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1829661" y="2161125"/>
            <a:ext cx="5372100" cy="3971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305675" y="2291715"/>
            <a:ext cx="41579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发射电路用NE555芯片来产生38KHz的方波信号并由三极管驱动红外发射头发出红外线</a:t>
            </a:r>
          </a:p>
          <a:p>
            <a:endParaRPr lang="zh-CN" altLang="en-US" dirty="0"/>
          </a:p>
          <a:p>
            <a:r>
              <a:rPr lang="zh-CN" altLang="en-US" dirty="0"/>
              <a:t>左图为网上调研到的</a:t>
            </a:r>
            <a:r>
              <a:rPr lang="en-US" altLang="zh-CN" dirty="0"/>
              <a:t>NE555</a:t>
            </a:r>
            <a:r>
              <a:rPr lang="zh-CN" altLang="en-US" dirty="0"/>
              <a:t>调制</a:t>
            </a:r>
            <a:r>
              <a:rPr lang="en-US" altLang="zh-CN" dirty="0"/>
              <a:t>38KHz</a:t>
            </a:r>
            <a:r>
              <a:rPr lang="zh-CN" altLang="en-US" dirty="0"/>
              <a:t>载波的电路原理图，调测后将</a:t>
            </a:r>
            <a:r>
              <a:rPr lang="en-US" altLang="zh-CN" dirty="0"/>
              <a:t>20KΩ</a:t>
            </a:r>
            <a:r>
              <a:rPr lang="zh-CN" altLang="en-US" dirty="0"/>
              <a:t>滑动变阻器改为</a:t>
            </a:r>
            <a:r>
              <a:rPr lang="en-US" altLang="zh-CN" dirty="0"/>
              <a:t>10KΩ</a:t>
            </a:r>
            <a:r>
              <a:rPr lang="zh-CN" altLang="en-US" dirty="0"/>
              <a:t>滑阻，以便细调</a:t>
            </a:r>
          </a:p>
          <a:p>
            <a:endParaRPr lang="zh-CN" altLang="en-US" dirty="0"/>
          </a:p>
          <a:p>
            <a:r>
              <a:rPr lang="zh-CN" altLang="en-US" dirty="0"/>
              <a:t>将复位脚</a:t>
            </a:r>
            <a:r>
              <a:rPr lang="en-US" altLang="zh-CN" dirty="0"/>
              <a:t>4</a:t>
            </a:r>
            <a:r>
              <a:rPr lang="zh-CN" altLang="en-US" dirty="0"/>
              <a:t>引脚接</a:t>
            </a:r>
            <a:r>
              <a:rPr lang="en-US" altLang="zh-CN" dirty="0"/>
              <a:t>51</a:t>
            </a:r>
            <a:r>
              <a:rPr lang="zh-CN" altLang="en-US" dirty="0"/>
              <a:t>单片机输出的控制信号即可产生</a:t>
            </a:r>
            <a:r>
              <a:rPr lang="en-US" altLang="zh-CN" dirty="0"/>
              <a:t>38KHz</a:t>
            </a:r>
            <a:r>
              <a:rPr lang="zh-CN" altLang="en-US" dirty="0"/>
              <a:t>调制的</a:t>
            </a:r>
            <a:r>
              <a:rPr lang="en-US" altLang="zh-CN" dirty="0"/>
              <a:t>PAM</a:t>
            </a:r>
            <a:r>
              <a:rPr lang="zh-CN" altLang="en-US" dirty="0"/>
              <a:t>波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6A1192-78BE-40C4-8A54-1A24CBCB4D50}"/>
              </a:ext>
            </a:extLst>
          </p:cNvPr>
          <p:cNvSpPr txBox="1"/>
          <p:nvPr/>
        </p:nvSpPr>
        <p:spPr>
          <a:xfrm>
            <a:off x="972613" y="727458"/>
            <a:ext cx="4982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1E4E79"/>
                </a:solidFill>
                <a:ea typeface="方正正中黑简体" panose="02000000000000000000"/>
              </a:rPr>
              <a:t>4.1</a:t>
            </a:r>
            <a:r>
              <a:rPr lang="zh-CN" altLang="en-US" sz="4000" b="1" dirty="0">
                <a:solidFill>
                  <a:srgbClr val="1E4E79"/>
                </a:solidFill>
                <a:ea typeface="方正正中黑简体" panose="02000000000000000000"/>
              </a:rPr>
              <a:t>红外发射系统模块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23335E-D415-4B13-8D65-0CEAA016466A}"/>
              </a:ext>
            </a:extLst>
          </p:cNvPr>
          <p:cNvSpPr txBox="1"/>
          <p:nvPr/>
        </p:nvSpPr>
        <p:spPr>
          <a:xfrm>
            <a:off x="5747337" y="153607"/>
            <a:ext cx="434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备注：由第一天的</a:t>
            </a:r>
            <a:r>
              <a:rPr lang="en-US" altLang="zh-CN" dirty="0"/>
              <a:t>RC</a:t>
            </a:r>
            <a:r>
              <a:rPr lang="zh-CN" altLang="en-US" dirty="0"/>
              <a:t>震荡电路改为</a:t>
            </a:r>
            <a:r>
              <a:rPr lang="en-US" altLang="zh-CN" dirty="0"/>
              <a:t>NE555</a:t>
            </a:r>
            <a:endParaRPr lang="zh-CN" altLang="en-US" dirty="0"/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F221C17A-33AA-4114-9D40-459B4B6F4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71" y="584960"/>
            <a:ext cx="1706736" cy="1516557"/>
          </a:xfrm>
          <a:prstGeom prst="rect">
            <a:avLst/>
          </a:prstGeom>
        </p:spPr>
      </p:pic>
      <p:sp>
        <p:nvSpPr>
          <p:cNvPr id="16" name="箭头: 左 15">
            <a:extLst>
              <a:ext uri="{FF2B5EF4-FFF2-40B4-BE49-F238E27FC236}">
                <a16:creationId xmlns:a16="http://schemas.microsoft.com/office/drawing/2014/main" id="{74B6B935-AA55-46A4-A31D-8B48A3B2E569}"/>
              </a:ext>
            </a:extLst>
          </p:cNvPr>
          <p:cNvSpPr/>
          <p:nvPr/>
        </p:nvSpPr>
        <p:spPr>
          <a:xfrm rot="18994660">
            <a:off x="6043178" y="1905429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 flipH="1">
            <a:off x="793798" y="735479"/>
            <a:ext cx="35420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NE555</a:t>
            </a:r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相关资料</a:t>
            </a:r>
          </a:p>
        </p:txBody>
      </p:sp>
      <p:pic>
        <p:nvPicPr>
          <p:cNvPr id="101" name="图片 100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536575" y="1548130"/>
            <a:ext cx="4335780" cy="26441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835150" y="4404360"/>
            <a:ext cx="1459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555</a:t>
            </a:r>
            <a:r>
              <a:rPr lang="zh-CN" altLang="en-US"/>
              <a:t>内部结构</a:t>
            </a:r>
          </a:p>
        </p:txBody>
      </p:sp>
      <p:pic>
        <p:nvPicPr>
          <p:cNvPr id="102" name="图片 101"/>
          <p:cNvPicPr/>
          <p:nvPr/>
        </p:nvPicPr>
        <p:blipFill>
          <a:blip r:embed="rId8" r:link="rId9"/>
          <a:stretch>
            <a:fillRect/>
          </a:stretch>
        </p:blipFill>
        <p:spPr>
          <a:xfrm>
            <a:off x="5081905" y="249555"/>
            <a:ext cx="4876800" cy="1706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6661785" y="20193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逻辑功能表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825" y="2515870"/>
            <a:ext cx="2971800" cy="16764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704330" y="436626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方波特性公式</a:t>
            </a:r>
          </a:p>
        </p:txBody>
      </p:sp>
      <p:pic>
        <p:nvPicPr>
          <p:cNvPr id="103" name="图片 102"/>
          <p:cNvPicPr/>
          <p:nvPr/>
        </p:nvPicPr>
        <p:blipFill>
          <a:blip r:embed="rId11" r:link="rId12"/>
          <a:stretch>
            <a:fillRect/>
          </a:stretch>
        </p:blipFill>
        <p:spPr>
          <a:xfrm>
            <a:off x="9413240" y="2435225"/>
            <a:ext cx="2201545" cy="1838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文本框 17"/>
          <p:cNvSpPr txBox="1"/>
          <p:nvPr/>
        </p:nvSpPr>
        <p:spPr>
          <a:xfrm>
            <a:off x="9958705" y="44704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引脚说明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707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/>
            <p:cNvSpPr/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/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/>
            <p:cNvSpPr/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/>
            <p:cNvSpPr/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/>
            <p:cNvSpPr/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/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/>
          <p:cNvGrpSpPr>
            <a:grpSpLocks noChangeAspect="1"/>
          </p:cNvGrpSpPr>
          <p:nvPr/>
        </p:nvGrpSpPr>
        <p:grpSpPr bwMode="auto">
          <a:xfrm rot="10800000">
            <a:off x="-648323" y="4382284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/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"/>
            <p:cNvSpPr/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"/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Oval 10"/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Oval 12"/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13"/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Oval 15"/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9"/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0"/>
            <p:cNvSpPr/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1"/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9"/>
            <p:cNvSpPr/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32"/>
            <p:cNvSpPr/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35"/>
            <p:cNvSpPr/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6"/>
            <p:cNvSpPr/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7"/>
            <p:cNvSpPr/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8"/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9"/>
            <p:cNvSpPr/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0"/>
            <p:cNvSpPr/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1"/>
            <p:cNvSpPr/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2"/>
            <p:cNvSpPr/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3"/>
            <p:cNvSpPr/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44"/>
            <p:cNvSpPr/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5"/>
            <p:cNvSpPr/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49"/>
            <p:cNvSpPr/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0"/>
            <p:cNvSpPr/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Oval 53"/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Oval 54"/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56"/>
            <p:cNvSpPr/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57"/>
            <p:cNvSpPr/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58"/>
            <p:cNvSpPr/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9"/>
            <p:cNvSpPr/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1" name="图形 1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45847" y="-1605418"/>
            <a:ext cx="4105596" cy="388042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138" y="6101501"/>
            <a:ext cx="2589821" cy="777862"/>
          </a:xfrm>
          <a:prstGeom prst="rect">
            <a:avLst/>
          </a:prstGeom>
        </p:spPr>
      </p:pic>
      <p:sp>
        <p:nvSpPr>
          <p:cNvPr id="136" name="文本框 135"/>
          <p:cNvSpPr txBox="1"/>
          <p:nvPr/>
        </p:nvSpPr>
        <p:spPr>
          <a:xfrm flipH="1">
            <a:off x="793798" y="735479"/>
            <a:ext cx="32689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000" dirty="0">
                <a:ln w="6350">
                  <a:noFill/>
                </a:ln>
                <a:solidFill>
                  <a:srgbClr val="1E4E79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发射电路详解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9240" y="1442085"/>
            <a:ext cx="8519160" cy="463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 dir="u"/>
      </p:transition>
    </mc:Choice>
    <mc:Fallback xmlns="">
      <p:transition spd="slow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7075</TotalTime>
  <Words>1962</Words>
  <Application>Microsoft Office PowerPoint</Application>
  <PresentationFormat>宽屏</PresentationFormat>
  <Paragraphs>258</Paragraphs>
  <Slides>49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NanLiHei_Eurostile</vt:lpstr>
      <vt:lpstr>等线</vt:lpstr>
      <vt:lpstr>等线 Light</vt:lpstr>
      <vt:lpstr>方正正中黑简体</vt:lpstr>
      <vt:lpstr>微软雅黑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sylvie yang</dc:creator>
  <cp:lastModifiedBy>向心力</cp:lastModifiedBy>
  <cp:revision>185</cp:revision>
  <dcterms:created xsi:type="dcterms:W3CDTF">2017-06-29T01:06:00Z</dcterms:created>
  <dcterms:modified xsi:type="dcterms:W3CDTF">2021-07-11T08:20:53Z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4ABE670195854F56945FDA05568559D3</vt:lpwstr>
  </property>
  <property fmtid="{D5CDD505-2E9C-101B-9397-08002B2CF9AE}" pid="3" name="KSOProductBuildVer">
    <vt:lpwstr>2052-11.1.0.10495</vt:lpwstr>
  </property>
</Properties>
</file>